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64" r:id="rId6"/>
    <p:sldId id="258" r:id="rId7"/>
    <p:sldId id="259" r:id="rId8"/>
    <p:sldId id="262" r:id="rId9"/>
    <p:sldId id="261" r:id="rId10"/>
    <p:sldId id="260" r:id="rId11"/>
    <p:sldId id="263" r:id="rId12"/>
    <p:sldId id="265" r:id="rId13"/>
    <p:sldId id="266" r:id="rId14"/>
    <p:sldId id="267" r:id="rId15"/>
    <p:sldId id="268" r:id="rId16"/>
    <p:sldId id="269" r:id="rId17"/>
    <p:sldId id="271" r:id="rId18"/>
    <p:sldId id="272" r:id="rId19"/>
    <p:sldId id="273" r:id="rId20"/>
    <p:sldId id="302" r:id="rId21"/>
    <p:sldId id="275" r:id="rId22"/>
    <p:sldId id="284" r:id="rId23"/>
    <p:sldId id="274" r:id="rId24"/>
    <p:sldId id="277" r:id="rId25"/>
    <p:sldId id="276" r:id="rId26"/>
    <p:sldId id="278" r:id="rId27"/>
    <p:sldId id="279" r:id="rId28"/>
    <p:sldId id="280" r:id="rId29"/>
    <p:sldId id="282" r:id="rId30"/>
    <p:sldId id="283" r:id="rId31"/>
    <p:sldId id="281" r:id="rId32"/>
    <p:sldId id="285" r:id="rId33"/>
    <p:sldId id="288" r:id="rId34"/>
    <p:sldId id="286" r:id="rId35"/>
    <p:sldId id="287" r:id="rId36"/>
    <p:sldId id="291" r:id="rId37"/>
    <p:sldId id="290" r:id="rId38"/>
    <p:sldId id="292" r:id="rId39"/>
    <p:sldId id="293" r:id="rId40"/>
    <p:sldId id="294" r:id="rId41"/>
    <p:sldId id="295" r:id="rId42"/>
    <p:sldId id="296" r:id="rId43"/>
    <p:sldId id="297" r:id="rId44"/>
    <p:sldId id="299" r:id="rId45"/>
    <p:sldId id="300" r:id="rId46"/>
    <p:sldId id="301" r:id="rId47"/>
    <p:sldId id="303" r:id="rId48"/>
    <p:sldId id="304" r:id="rId49"/>
    <p:sldId id="305" r:id="rId50"/>
    <p:sldId id="306" r:id="rId51"/>
    <p:sldId id="307" r:id="rId52"/>
    <p:sldId id="312" r:id="rId53"/>
    <p:sldId id="308" r:id="rId54"/>
    <p:sldId id="309" r:id="rId55"/>
    <p:sldId id="310" r:id="rId56"/>
    <p:sldId id="311"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9" r:id="rId73"/>
    <p:sldId id="328" r:id="rId74"/>
    <p:sldId id="332" r:id="rId75"/>
    <p:sldId id="330" r:id="rId76"/>
    <p:sldId id="331" r:id="rId77"/>
    <p:sldId id="333" r:id="rId78"/>
    <p:sldId id="335" r:id="rId79"/>
    <p:sldId id="334" r:id="rId80"/>
    <p:sldId id="336" r:id="rId81"/>
    <p:sldId id="337" r:id="rId82"/>
    <p:sldId id="340" r:id="rId83"/>
    <p:sldId id="338" r:id="rId84"/>
    <p:sldId id="339" r:id="rId85"/>
    <p:sldId id="344" r:id="rId86"/>
    <p:sldId id="345" r:id="rId87"/>
    <p:sldId id="343" r:id="rId88"/>
    <p:sldId id="341" r:id="rId89"/>
    <p:sldId id="346" r:id="rId90"/>
    <p:sldId id="347" r:id="rId91"/>
    <p:sldId id="348" r:id="rId92"/>
    <p:sldId id="350" r:id="rId93"/>
    <p:sldId id="349" r:id="rId94"/>
    <p:sldId id="351" r:id="rId95"/>
    <p:sldId id="352" r:id="rId96"/>
    <p:sldId id="354" r:id="rId97"/>
    <p:sldId id="353"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6" r:id="rId119"/>
    <p:sldId id="377" r:id="rId120"/>
    <p:sldId id="375" r:id="rId121"/>
    <p:sldId id="378" r:id="rId122"/>
    <p:sldId id="379" r:id="rId123"/>
    <p:sldId id="380" r:id="rId124"/>
    <p:sldId id="381" r:id="rId125"/>
    <p:sldId id="382" r:id="rId126"/>
    <p:sldId id="383" r:id="rId127"/>
    <p:sldId id="384" r:id="rId128"/>
    <p:sldId id="385" r:id="rId129"/>
    <p:sldId id="386" r:id="rId130"/>
    <p:sldId id="388" r:id="rId131"/>
    <p:sldId id="389" r:id="rId132"/>
    <p:sldId id="387" r:id="rId133"/>
    <p:sldId id="390" r:id="rId134"/>
    <p:sldId id="391" r:id="rId135"/>
    <p:sldId id="392" r:id="rId136"/>
    <p:sldId id="393" r:id="rId137"/>
    <p:sldId id="398" r:id="rId138"/>
    <p:sldId id="394" r:id="rId139"/>
    <p:sldId id="395" r:id="rId140"/>
    <p:sldId id="396" r:id="rId141"/>
    <p:sldId id="397" r:id="rId142"/>
    <p:sldId id="399" r:id="rId143"/>
    <p:sldId id="400" r:id="rId144"/>
    <p:sldId id="401" r:id="rId145"/>
    <p:sldId id="402" r:id="rId146"/>
    <p:sldId id="403" r:id="rId147"/>
    <p:sldId id="404" r:id="rId148"/>
    <p:sldId id="405" r:id="rId1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rnando López Ramírez" initials="FLR" lastIdx="1" clrIdx="0">
    <p:extLst>
      <p:ext uri="{19B8F6BF-5375-455C-9EA6-DF929625EA0E}">
        <p15:presenceInfo xmlns:p15="http://schemas.microsoft.com/office/powerpoint/2012/main" userId="S::A07144620@itesm.mx::aaa09316-5c77-4bc6-9782-733163ca1e6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76F3B9-906C-4326-96FF-FC5A17C41775}" v="491" dt="2020-08-14T03:30:09.2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06" autoAdjust="0"/>
    <p:restoredTop sz="94660"/>
  </p:normalViewPr>
  <p:slideViewPr>
    <p:cSldViewPr snapToGrid="0">
      <p:cViewPr varScale="1">
        <p:scale>
          <a:sx n="68" d="100"/>
          <a:sy n="68" d="100"/>
        </p:scale>
        <p:origin x="42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commentAuthors" Target="commentAuthors.xml"/><Relationship Id="rId155" Type="http://schemas.microsoft.com/office/2015/10/relationships/revisionInfo" Target="revisionInfo.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tableStyles" Target="tableStyle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2E93C1D6-46DC-4F8C-B564-D17AF481C8D1}" type="datetimeFigureOut">
              <a:rPr lang="es-MX" smtClean="0"/>
              <a:t>10/01/2021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83F288A-A872-4494-AA10-E18C74D91AA9}" type="slidenum">
              <a:rPr lang="es-MX" smtClean="0"/>
              <a:t>‹#›</a:t>
            </a:fld>
            <a:endParaRPr lang="es-MX"/>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235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93C1D6-46DC-4F8C-B564-D17AF481C8D1}" type="datetimeFigureOut">
              <a:rPr lang="es-MX" smtClean="0"/>
              <a:t>10/01/2021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83F288A-A872-4494-AA10-E18C74D91AA9}" type="slidenum">
              <a:rPr lang="es-MX" smtClean="0"/>
              <a:t>‹#›</a:t>
            </a:fld>
            <a:endParaRPr lang="es-MX"/>
          </a:p>
        </p:txBody>
      </p:sp>
    </p:spTree>
    <p:extLst>
      <p:ext uri="{BB962C8B-B14F-4D97-AF65-F5344CB8AC3E}">
        <p14:creationId xmlns:p14="http://schemas.microsoft.com/office/powerpoint/2010/main" val="887129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93C1D6-46DC-4F8C-B564-D17AF481C8D1}" type="datetimeFigureOut">
              <a:rPr lang="es-MX" smtClean="0"/>
              <a:t>10/01/2021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83F288A-A872-4494-AA10-E18C74D91AA9}" type="slidenum">
              <a:rPr lang="es-MX" smtClean="0"/>
              <a:t>‹#›</a:t>
            </a:fld>
            <a:endParaRPr lang="es-MX"/>
          </a:p>
        </p:txBody>
      </p:sp>
    </p:spTree>
    <p:extLst>
      <p:ext uri="{BB962C8B-B14F-4D97-AF65-F5344CB8AC3E}">
        <p14:creationId xmlns:p14="http://schemas.microsoft.com/office/powerpoint/2010/main" val="2002556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93C1D6-46DC-4F8C-B564-D17AF481C8D1}" type="datetimeFigureOut">
              <a:rPr lang="es-MX" smtClean="0"/>
              <a:t>10/01/2021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83F288A-A872-4494-AA10-E18C74D91AA9}" type="slidenum">
              <a:rPr lang="es-MX" smtClean="0"/>
              <a:t>‹#›</a:t>
            </a:fld>
            <a:endParaRPr lang="es-MX"/>
          </a:p>
        </p:txBody>
      </p:sp>
    </p:spTree>
    <p:extLst>
      <p:ext uri="{BB962C8B-B14F-4D97-AF65-F5344CB8AC3E}">
        <p14:creationId xmlns:p14="http://schemas.microsoft.com/office/powerpoint/2010/main" val="420066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2E93C1D6-46DC-4F8C-B564-D17AF481C8D1}" type="datetimeFigureOut">
              <a:rPr lang="es-MX" smtClean="0"/>
              <a:t>10/01/2021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83F288A-A872-4494-AA10-E18C74D91AA9}" type="slidenum">
              <a:rPr lang="es-MX" smtClean="0"/>
              <a:t>‹#›</a:t>
            </a:fld>
            <a:endParaRPr lang="es-MX"/>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98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E93C1D6-46DC-4F8C-B564-D17AF481C8D1}" type="datetimeFigureOut">
              <a:rPr lang="es-MX" smtClean="0"/>
              <a:t>10/01/2021</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183F288A-A872-4494-AA10-E18C74D91AA9}" type="slidenum">
              <a:rPr lang="es-MX" smtClean="0"/>
              <a:t>‹#›</a:t>
            </a:fld>
            <a:endParaRPr lang="es-MX"/>
          </a:p>
        </p:txBody>
      </p:sp>
    </p:spTree>
    <p:extLst>
      <p:ext uri="{BB962C8B-B14F-4D97-AF65-F5344CB8AC3E}">
        <p14:creationId xmlns:p14="http://schemas.microsoft.com/office/powerpoint/2010/main" val="2087090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E93C1D6-46DC-4F8C-B564-D17AF481C8D1}" type="datetimeFigureOut">
              <a:rPr lang="es-MX" smtClean="0"/>
              <a:t>10/01/2021</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183F288A-A872-4494-AA10-E18C74D91AA9}" type="slidenum">
              <a:rPr lang="es-MX" smtClean="0"/>
              <a:t>‹#›</a:t>
            </a:fld>
            <a:endParaRPr lang="es-MX"/>
          </a:p>
        </p:txBody>
      </p:sp>
    </p:spTree>
    <p:extLst>
      <p:ext uri="{BB962C8B-B14F-4D97-AF65-F5344CB8AC3E}">
        <p14:creationId xmlns:p14="http://schemas.microsoft.com/office/powerpoint/2010/main" val="115124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2E93C1D6-46DC-4F8C-B564-D17AF481C8D1}" type="datetimeFigureOut">
              <a:rPr lang="es-MX" smtClean="0"/>
              <a:t>10/01/2021</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183F288A-A872-4494-AA10-E18C74D91AA9}" type="slidenum">
              <a:rPr lang="es-MX" smtClean="0"/>
              <a:t>‹#›</a:t>
            </a:fld>
            <a:endParaRPr lang="es-MX"/>
          </a:p>
        </p:txBody>
      </p:sp>
    </p:spTree>
    <p:extLst>
      <p:ext uri="{BB962C8B-B14F-4D97-AF65-F5344CB8AC3E}">
        <p14:creationId xmlns:p14="http://schemas.microsoft.com/office/powerpoint/2010/main" val="3076584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E93C1D6-46DC-4F8C-B564-D17AF481C8D1}" type="datetimeFigureOut">
              <a:rPr lang="es-MX" smtClean="0"/>
              <a:t>10/01/2021</a:t>
            </a:fld>
            <a:endParaRPr lang="es-MX"/>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MX"/>
          </a:p>
        </p:txBody>
      </p:sp>
      <p:sp>
        <p:nvSpPr>
          <p:cNvPr id="9" name="Slide Number Placeholder 8"/>
          <p:cNvSpPr>
            <a:spLocks noGrp="1"/>
          </p:cNvSpPr>
          <p:nvPr>
            <p:ph type="sldNum" sz="quarter" idx="12"/>
          </p:nvPr>
        </p:nvSpPr>
        <p:spPr/>
        <p:txBody>
          <a:bodyPr/>
          <a:lstStyle/>
          <a:p>
            <a:fld id="{183F288A-A872-4494-AA10-E18C74D91AA9}" type="slidenum">
              <a:rPr lang="es-MX" smtClean="0"/>
              <a:t>‹#›</a:t>
            </a:fld>
            <a:endParaRPr lang="es-MX"/>
          </a:p>
        </p:txBody>
      </p:sp>
    </p:spTree>
    <p:extLst>
      <p:ext uri="{BB962C8B-B14F-4D97-AF65-F5344CB8AC3E}">
        <p14:creationId xmlns:p14="http://schemas.microsoft.com/office/powerpoint/2010/main" val="66413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E93C1D6-46DC-4F8C-B564-D17AF481C8D1}" type="datetimeFigureOut">
              <a:rPr lang="es-MX" smtClean="0"/>
              <a:t>10/01/2021</a:t>
            </a:fld>
            <a:endParaRPr lang="es-MX"/>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MX"/>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83F288A-A872-4494-AA10-E18C74D91AA9}" type="slidenum">
              <a:rPr lang="es-MX" smtClean="0"/>
              <a:t>‹#›</a:t>
            </a:fld>
            <a:endParaRPr lang="es-MX"/>
          </a:p>
        </p:txBody>
      </p:sp>
    </p:spTree>
    <p:extLst>
      <p:ext uri="{BB962C8B-B14F-4D97-AF65-F5344CB8AC3E}">
        <p14:creationId xmlns:p14="http://schemas.microsoft.com/office/powerpoint/2010/main" val="4071692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2E93C1D6-46DC-4F8C-B564-D17AF481C8D1}" type="datetimeFigureOut">
              <a:rPr lang="es-MX" smtClean="0"/>
              <a:t>10/01/2021</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183F288A-A872-4494-AA10-E18C74D91AA9}" type="slidenum">
              <a:rPr lang="es-MX" smtClean="0"/>
              <a:t>‹#›</a:t>
            </a:fld>
            <a:endParaRPr lang="es-MX"/>
          </a:p>
        </p:txBody>
      </p:sp>
    </p:spTree>
    <p:extLst>
      <p:ext uri="{BB962C8B-B14F-4D97-AF65-F5344CB8AC3E}">
        <p14:creationId xmlns:p14="http://schemas.microsoft.com/office/powerpoint/2010/main" val="756820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E93C1D6-46DC-4F8C-B564-D17AF481C8D1}" type="datetimeFigureOut">
              <a:rPr lang="es-MX" smtClean="0"/>
              <a:t>10/01/2021</a:t>
            </a:fld>
            <a:endParaRPr lang="es-MX"/>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MX"/>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83F288A-A872-4494-AA10-E18C74D91AA9}" type="slidenum">
              <a:rPr lang="es-MX" smtClean="0"/>
              <a:t>‹#›</a:t>
            </a:fld>
            <a:endParaRPr lang="es-MX"/>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5031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hyperlink" Target="https://github.com/django-ckeditor/django-ckeditor" TargetMode="External"/><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http://ccbv.co.uk/"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143.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4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hyperlink" Target="https://docs.djangoproject.com/en/3.0/ref/templates/language/"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hyperlink" Target="https://docs.djangoproject.com/en/3.0/ref/templates/builtins/"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 Id="rId5" Type="http://schemas.openxmlformats.org/officeDocument/2006/relationships/image" Target="../media/image90.png"/><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3" Type="http://schemas.openxmlformats.org/officeDocument/2006/relationships/hyperlink" Target="http://127.0.0.1:8000/blog/category/1/" TargetMode="External"/><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a:t>DJANGO PERSONAL WEBSITE PROJECT</a:t>
            </a:r>
          </a:p>
        </p:txBody>
      </p:sp>
      <p:sp>
        <p:nvSpPr>
          <p:cNvPr id="3" name="Subtítulo 2"/>
          <p:cNvSpPr>
            <a:spLocks noGrp="1"/>
          </p:cNvSpPr>
          <p:nvPr>
            <p:ph type="subTitle" idx="1"/>
          </p:nvPr>
        </p:nvSpPr>
        <p:spPr/>
        <p:txBody>
          <a:bodyPr/>
          <a:lstStyle/>
          <a:p>
            <a:r>
              <a:rPr lang="es-MX" dirty="0"/>
              <a:t>FERNANDO LÓPEZ RAMÍREZ</a:t>
            </a:r>
          </a:p>
        </p:txBody>
      </p:sp>
    </p:spTree>
    <p:extLst>
      <p:ext uri="{BB962C8B-B14F-4D97-AF65-F5344CB8AC3E}">
        <p14:creationId xmlns:p14="http://schemas.microsoft.com/office/powerpoint/2010/main" val="1331096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RUN TEST SERVER</a:t>
            </a:r>
          </a:p>
        </p:txBody>
      </p:sp>
      <p:pic>
        <p:nvPicPr>
          <p:cNvPr id="3" name="Imagen 2"/>
          <p:cNvPicPr>
            <a:picLocks noChangeAspect="1"/>
          </p:cNvPicPr>
          <p:nvPr/>
        </p:nvPicPr>
        <p:blipFill>
          <a:blip r:embed="rId2"/>
          <a:stretch>
            <a:fillRect/>
          </a:stretch>
        </p:blipFill>
        <p:spPr>
          <a:xfrm>
            <a:off x="501297" y="2659500"/>
            <a:ext cx="11038059" cy="3117846"/>
          </a:xfrm>
          <a:prstGeom prst="rect">
            <a:avLst/>
          </a:prstGeom>
        </p:spPr>
      </p:pic>
      <p:sp>
        <p:nvSpPr>
          <p:cNvPr id="4" name="CuadroTexto 3"/>
          <p:cNvSpPr txBox="1"/>
          <p:nvPr/>
        </p:nvSpPr>
        <p:spPr>
          <a:xfrm>
            <a:off x="1981200" y="1911927"/>
            <a:ext cx="7467600" cy="369332"/>
          </a:xfrm>
          <a:prstGeom prst="rect">
            <a:avLst/>
          </a:prstGeom>
          <a:noFill/>
        </p:spPr>
        <p:txBody>
          <a:bodyPr wrap="square" rtlCol="0">
            <a:spAutoFit/>
          </a:bodyPr>
          <a:lstStyle/>
          <a:p>
            <a:pPr algn="ctr"/>
            <a:r>
              <a:rPr lang="es-MX" b="1" i="1" dirty="0" err="1"/>
              <a:t>python</a:t>
            </a:r>
            <a:r>
              <a:rPr lang="es-MX" b="1" i="1" dirty="0"/>
              <a:t> manage.py </a:t>
            </a:r>
            <a:r>
              <a:rPr lang="es-MX" b="1" i="1" dirty="0" err="1"/>
              <a:t>runserver</a:t>
            </a:r>
            <a:endParaRPr lang="es-MX" b="1" i="1" dirty="0"/>
          </a:p>
        </p:txBody>
      </p:sp>
    </p:spTree>
    <p:extLst>
      <p:ext uri="{BB962C8B-B14F-4D97-AF65-F5344CB8AC3E}">
        <p14:creationId xmlns:p14="http://schemas.microsoft.com/office/powerpoint/2010/main" val="12294199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54B13A-387A-4F72-843D-E3E00CBAC9F7}"/>
              </a:ext>
            </a:extLst>
          </p:cNvPr>
          <p:cNvSpPr txBox="1"/>
          <p:nvPr/>
        </p:nvSpPr>
        <p:spPr>
          <a:xfrm>
            <a:off x="1300899" y="1027522"/>
            <a:ext cx="9521072" cy="4154984"/>
          </a:xfrm>
          <a:prstGeom prst="rect">
            <a:avLst/>
          </a:prstGeom>
          <a:noFill/>
        </p:spPr>
        <p:txBody>
          <a:bodyPr wrap="square" rtlCol="0">
            <a:spAutoFit/>
          </a:bodyPr>
          <a:lstStyle/>
          <a:p>
            <a:r>
              <a:rPr lang="es-MX" sz="2400" dirty="0" err="1"/>
              <a:t>How</a:t>
            </a:r>
            <a:r>
              <a:rPr lang="es-MX" sz="2400" dirty="0"/>
              <a:t> is </a:t>
            </a:r>
            <a:r>
              <a:rPr lang="es-MX" sz="2400" dirty="0" err="1"/>
              <a:t>this</a:t>
            </a:r>
            <a:r>
              <a:rPr lang="es-MX" sz="2400" dirty="0"/>
              <a:t>?</a:t>
            </a:r>
          </a:p>
          <a:p>
            <a:r>
              <a:rPr lang="en-US" sz="2400" dirty="0">
                <a:solidFill>
                  <a:schemeClr val="tx1">
                    <a:lumMod val="85000"/>
                    <a:lumOff val="15000"/>
                  </a:schemeClr>
                </a:solidFill>
              </a:rPr>
              <a:t>Django offer us a better way to do this thanks to the capacity that have the relations in order to do reverse queries. T</a:t>
            </a:r>
            <a:r>
              <a:rPr lang="en-US" sz="2400" dirty="0"/>
              <a:t>aking advantage of this, Django implements a generic syntax where you can make serve a model (</a:t>
            </a:r>
            <a:r>
              <a:rPr lang="en-US" sz="2400" b="1" dirty="0"/>
              <a:t>categories</a:t>
            </a:r>
            <a:r>
              <a:rPr lang="en-US" sz="2400" dirty="0"/>
              <a:t>), another model related to it (</a:t>
            </a:r>
            <a:r>
              <a:rPr lang="en-US" sz="2400" b="1" dirty="0"/>
              <a:t>post</a:t>
            </a:r>
            <a:r>
              <a:rPr lang="en-US" sz="2400" dirty="0"/>
              <a:t>), </a:t>
            </a:r>
            <a:r>
              <a:rPr lang="en-US" sz="2400" b="1" dirty="0"/>
              <a:t>low bar</a:t>
            </a:r>
            <a:r>
              <a:rPr lang="en-US" sz="2400" dirty="0"/>
              <a:t>, </a:t>
            </a:r>
            <a:r>
              <a:rPr lang="en-US" sz="2400" b="1" dirty="0" err="1"/>
              <a:t>set.all</a:t>
            </a:r>
            <a:r>
              <a:rPr lang="en-US" sz="2400" b="1" dirty="0"/>
              <a:t>()</a:t>
            </a:r>
            <a:r>
              <a:rPr lang="en-US" sz="2400" dirty="0"/>
              <a:t> and this will search all the instances of the model related to the first model.</a:t>
            </a:r>
          </a:p>
          <a:p>
            <a:endParaRPr lang="en-US" sz="2400" dirty="0"/>
          </a:p>
          <a:p>
            <a:r>
              <a:rPr lang="en-US" sz="2400" dirty="0"/>
              <a:t>But there is a limitation, that we can only have a relation to two bands with the same generic name, which in this case is post.</a:t>
            </a:r>
          </a:p>
          <a:p>
            <a:endParaRPr lang="en-US" sz="2400" dirty="0"/>
          </a:p>
          <a:p>
            <a:r>
              <a:rPr lang="en-US" sz="2400" dirty="0"/>
              <a:t>But we will fix this manually ...</a:t>
            </a:r>
            <a:endParaRPr lang="es-MX" sz="2400" dirty="0"/>
          </a:p>
        </p:txBody>
      </p:sp>
      <p:sp>
        <p:nvSpPr>
          <p:cNvPr id="3" name="Rectángulo 2">
            <a:extLst>
              <a:ext uri="{FF2B5EF4-FFF2-40B4-BE49-F238E27FC236}">
                <a16:creationId xmlns:a16="http://schemas.microsoft.com/office/drawing/2014/main" id="{4AA20D1D-2C67-4661-AB06-89E6E4B146CA}"/>
              </a:ext>
            </a:extLst>
          </p:cNvPr>
          <p:cNvSpPr/>
          <p:nvPr/>
        </p:nvSpPr>
        <p:spPr>
          <a:xfrm>
            <a:off x="4276077" y="513208"/>
            <a:ext cx="3147015" cy="400110"/>
          </a:xfrm>
          <a:prstGeom prst="rect">
            <a:avLst/>
          </a:prstGeom>
        </p:spPr>
        <p:txBody>
          <a:bodyPr wrap="none">
            <a:spAutoFit/>
          </a:bodyPr>
          <a:lstStyle/>
          <a:p>
            <a:r>
              <a:rPr lang="es-MX" sz="2000" b="1" i="1" dirty="0" err="1">
                <a:solidFill>
                  <a:srgbClr val="002060"/>
                </a:solidFill>
                <a:latin typeface="Consolas" panose="020B0609020204030204" pitchFamily="49" charset="0"/>
              </a:rPr>
              <a:t>category.post_set.all</a:t>
            </a:r>
            <a:endParaRPr lang="es-MX" sz="2000" b="1" i="1" dirty="0">
              <a:solidFill>
                <a:srgbClr val="002060"/>
              </a:solidFill>
              <a:effectLst/>
              <a:latin typeface="Consolas" panose="020B0609020204030204" pitchFamily="49" charset="0"/>
            </a:endParaRPr>
          </a:p>
        </p:txBody>
      </p:sp>
    </p:spTree>
    <p:extLst>
      <p:ext uri="{BB962C8B-B14F-4D97-AF65-F5344CB8AC3E}">
        <p14:creationId xmlns:p14="http://schemas.microsoft.com/office/powerpoint/2010/main" val="11384045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9FCD637-FD26-492A-A5A2-CDC94C637177}"/>
              </a:ext>
            </a:extLst>
          </p:cNvPr>
          <p:cNvPicPr>
            <a:picLocks noChangeAspect="1"/>
          </p:cNvPicPr>
          <p:nvPr/>
        </p:nvPicPr>
        <p:blipFill rotWithShape="1">
          <a:blip r:embed="rId2"/>
          <a:srcRect t="29384" b="33233"/>
          <a:stretch/>
        </p:blipFill>
        <p:spPr>
          <a:xfrm>
            <a:off x="443616" y="2648932"/>
            <a:ext cx="11021963" cy="320512"/>
          </a:xfrm>
          <a:prstGeom prst="rect">
            <a:avLst/>
          </a:prstGeom>
        </p:spPr>
      </p:pic>
      <p:sp>
        <p:nvSpPr>
          <p:cNvPr id="3" name="CuadroTexto 2">
            <a:extLst>
              <a:ext uri="{FF2B5EF4-FFF2-40B4-BE49-F238E27FC236}">
                <a16:creationId xmlns:a16="http://schemas.microsoft.com/office/drawing/2014/main" id="{A9D2C905-3F6B-48E6-8B5F-0B8F31AA9CB5}"/>
              </a:ext>
            </a:extLst>
          </p:cNvPr>
          <p:cNvSpPr txBox="1"/>
          <p:nvPr/>
        </p:nvSpPr>
        <p:spPr>
          <a:xfrm>
            <a:off x="1505146" y="631596"/>
            <a:ext cx="9181707" cy="830997"/>
          </a:xfrm>
          <a:prstGeom prst="rect">
            <a:avLst/>
          </a:prstGeom>
          <a:noFill/>
        </p:spPr>
        <p:txBody>
          <a:bodyPr wrap="square" rtlCol="0">
            <a:spAutoFit/>
          </a:bodyPr>
          <a:lstStyle/>
          <a:p>
            <a:pPr algn="ctr"/>
            <a:r>
              <a:rPr lang="en-US" sz="2400" dirty="0"/>
              <a:t>We add the </a:t>
            </a:r>
            <a:r>
              <a:rPr lang="en-US" sz="2400" b="1" i="1" dirty="0" err="1"/>
              <a:t>related_name</a:t>
            </a:r>
            <a:r>
              <a:rPr lang="en-US" sz="2400" b="1" i="1" dirty="0"/>
              <a:t> </a:t>
            </a:r>
            <a:r>
              <a:rPr lang="en-US" sz="2400" dirty="0"/>
              <a:t>field with the name "</a:t>
            </a:r>
            <a:r>
              <a:rPr lang="en-US" sz="2400" dirty="0" err="1"/>
              <a:t>get_posts</a:t>
            </a:r>
            <a:r>
              <a:rPr lang="en-US" sz="2400" dirty="0"/>
              <a:t>" and now we will change from "</a:t>
            </a:r>
            <a:r>
              <a:rPr lang="en-US" sz="2400" dirty="0" err="1"/>
              <a:t>post_set</a:t>
            </a:r>
            <a:r>
              <a:rPr lang="en-US" sz="2400" dirty="0"/>
              <a:t>" to "</a:t>
            </a:r>
            <a:r>
              <a:rPr lang="en-US" sz="2400" dirty="0" err="1"/>
              <a:t>get_posts.all</a:t>
            </a:r>
            <a:r>
              <a:rPr lang="en-US" sz="2400" dirty="0"/>
              <a:t>"</a:t>
            </a:r>
            <a:endParaRPr lang="es-MX" sz="2400" dirty="0"/>
          </a:p>
        </p:txBody>
      </p:sp>
      <p:sp>
        <p:nvSpPr>
          <p:cNvPr id="6" name="Rectángulo 5">
            <a:extLst>
              <a:ext uri="{FF2B5EF4-FFF2-40B4-BE49-F238E27FC236}">
                <a16:creationId xmlns:a16="http://schemas.microsoft.com/office/drawing/2014/main" id="{1C379E6F-DD34-4C7D-83EE-A3F92B2D2E01}"/>
              </a:ext>
            </a:extLst>
          </p:cNvPr>
          <p:cNvSpPr/>
          <p:nvPr/>
        </p:nvSpPr>
        <p:spPr>
          <a:xfrm>
            <a:off x="10057834" y="2648932"/>
            <a:ext cx="982525" cy="3179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8AA3EA0B-F091-4A1F-96A2-F7EB9D68AB5C}"/>
              </a:ext>
            </a:extLst>
          </p:cNvPr>
          <p:cNvSpPr txBox="1"/>
          <p:nvPr/>
        </p:nvSpPr>
        <p:spPr>
          <a:xfrm>
            <a:off x="1629265" y="4640139"/>
            <a:ext cx="9181707" cy="1200329"/>
          </a:xfrm>
          <a:prstGeom prst="rect">
            <a:avLst/>
          </a:prstGeom>
          <a:noFill/>
        </p:spPr>
        <p:txBody>
          <a:bodyPr wrap="square" rtlCol="0">
            <a:spAutoFit/>
          </a:bodyPr>
          <a:lstStyle/>
          <a:p>
            <a:pPr algn="ctr"/>
            <a:r>
              <a:rPr lang="en-US" sz="2400" dirty="0"/>
              <a:t>Now with this </a:t>
            </a:r>
            <a:r>
              <a:rPr lang="en-US" sz="2400" dirty="0" err="1"/>
              <a:t>related_name</a:t>
            </a:r>
            <a:r>
              <a:rPr lang="en-US" sz="2400" dirty="0"/>
              <a:t> we can create another related fields between the category and a post and go look for them </a:t>
            </a:r>
            <a:r>
              <a:rPr lang="en-US" sz="2400" dirty="0" err="1"/>
              <a:t>reverserly</a:t>
            </a:r>
            <a:r>
              <a:rPr lang="en-US" sz="2400" dirty="0"/>
              <a:t> in anyway we want.</a:t>
            </a:r>
            <a:endParaRPr lang="es-MX" sz="2400" dirty="0"/>
          </a:p>
        </p:txBody>
      </p:sp>
      <p:pic>
        <p:nvPicPr>
          <p:cNvPr id="8" name="Imagen 7">
            <a:extLst>
              <a:ext uri="{FF2B5EF4-FFF2-40B4-BE49-F238E27FC236}">
                <a16:creationId xmlns:a16="http://schemas.microsoft.com/office/drawing/2014/main" id="{724CD8CF-D905-4FC5-98E0-4C436C79EFE3}"/>
              </a:ext>
            </a:extLst>
          </p:cNvPr>
          <p:cNvPicPr>
            <a:picLocks noChangeAspect="1"/>
          </p:cNvPicPr>
          <p:nvPr/>
        </p:nvPicPr>
        <p:blipFill>
          <a:blip r:embed="rId3"/>
          <a:stretch>
            <a:fillRect/>
          </a:stretch>
        </p:blipFill>
        <p:spPr>
          <a:xfrm>
            <a:off x="3549199" y="3297924"/>
            <a:ext cx="4810796" cy="1181265"/>
          </a:xfrm>
          <a:prstGeom prst="rect">
            <a:avLst/>
          </a:prstGeom>
        </p:spPr>
      </p:pic>
      <p:sp>
        <p:nvSpPr>
          <p:cNvPr id="9" name="Rectángulo 8">
            <a:extLst>
              <a:ext uri="{FF2B5EF4-FFF2-40B4-BE49-F238E27FC236}">
                <a16:creationId xmlns:a16="http://schemas.microsoft.com/office/drawing/2014/main" id="{BB99FBD7-8CAF-4461-809E-C00AA161A115}"/>
              </a:ext>
            </a:extLst>
          </p:cNvPr>
          <p:cNvSpPr/>
          <p:nvPr/>
        </p:nvSpPr>
        <p:spPr>
          <a:xfrm>
            <a:off x="6457363" y="3888556"/>
            <a:ext cx="1036948" cy="3353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4204214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FBA2122-1F61-4D31-A295-E822CE0B12EA}"/>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400" dirty="0">
                <a:solidFill>
                  <a:schemeClr val="tx1">
                    <a:lumMod val="85000"/>
                    <a:lumOff val="15000"/>
                  </a:schemeClr>
                </a:solidFill>
              </a:rPr>
              <a:t>And this works!</a:t>
            </a:r>
          </a:p>
        </p:txBody>
      </p:sp>
      <p:pic>
        <p:nvPicPr>
          <p:cNvPr id="3" name="Imagen 2">
            <a:extLst>
              <a:ext uri="{FF2B5EF4-FFF2-40B4-BE49-F238E27FC236}">
                <a16:creationId xmlns:a16="http://schemas.microsoft.com/office/drawing/2014/main" id="{EC04617C-9AE6-4D48-B208-DD2CF1CF1AE9}"/>
              </a:ext>
            </a:extLst>
          </p:cNvPr>
          <p:cNvPicPr>
            <a:picLocks noChangeAspect="1"/>
          </p:cNvPicPr>
          <p:nvPr/>
        </p:nvPicPr>
        <p:blipFill>
          <a:blip r:embed="rId2"/>
          <a:stretch>
            <a:fillRect/>
          </a:stretch>
        </p:blipFill>
        <p:spPr>
          <a:xfrm>
            <a:off x="633999" y="886127"/>
            <a:ext cx="6912217" cy="4562063"/>
          </a:xfrm>
          <a:prstGeom prst="rect">
            <a:avLst/>
          </a:prstGeom>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558658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52F4D1C-9A71-4EAE-92BE-CB8A0DDE29D8}"/>
              </a:ext>
            </a:extLst>
          </p:cNvPr>
          <p:cNvPicPr>
            <a:picLocks noChangeAspect="1"/>
          </p:cNvPicPr>
          <p:nvPr/>
        </p:nvPicPr>
        <p:blipFill rotWithShape="1">
          <a:blip r:embed="rId2"/>
          <a:srcRect t="5031"/>
          <a:stretch/>
        </p:blipFill>
        <p:spPr>
          <a:xfrm>
            <a:off x="155343" y="2554664"/>
            <a:ext cx="11881314" cy="1245641"/>
          </a:xfrm>
          <a:prstGeom prst="rect">
            <a:avLst/>
          </a:prstGeom>
        </p:spPr>
      </p:pic>
      <p:sp>
        <p:nvSpPr>
          <p:cNvPr id="3" name="Rectángulo 2">
            <a:extLst>
              <a:ext uri="{FF2B5EF4-FFF2-40B4-BE49-F238E27FC236}">
                <a16:creationId xmlns:a16="http://schemas.microsoft.com/office/drawing/2014/main" id="{78CC2F4C-3C49-4420-AB52-1E9A31DE2DAC}"/>
              </a:ext>
            </a:extLst>
          </p:cNvPr>
          <p:cNvSpPr/>
          <p:nvPr/>
        </p:nvSpPr>
        <p:spPr>
          <a:xfrm>
            <a:off x="1583705" y="3009786"/>
            <a:ext cx="3186258" cy="308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a:extLst>
              <a:ext uri="{FF2B5EF4-FFF2-40B4-BE49-F238E27FC236}">
                <a16:creationId xmlns:a16="http://schemas.microsoft.com/office/drawing/2014/main" id="{CB1CE567-1B38-4F3E-B90E-82230C024AA6}"/>
              </a:ext>
            </a:extLst>
          </p:cNvPr>
          <p:cNvSpPr/>
          <p:nvPr/>
        </p:nvSpPr>
        <p:spPr>
          <a:xfrm>
            <a:off x="6198325" y="3009787"/>
            <a:ext cx="1720190" cy="308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302C686A-024A-4836-894C-76D7F86CF84A}"/>
              </a:ext>
            </a:extLst>
          </p:cNvPr>
          <p:cNvSpPr txBox="1"/>
          <p:nvPr/>
        </p:nvSpPr>
        <p:spPr>
          <a:xfrm>
            <a:off x="2469823" y="989814"/>
            <a:ext cx="5203596" cy="923330"/>
          </a:xfrm>
          <a:prstGeom prst="rect">
            <a:avLst/>
          </a:prstGeom>
          <a:noFill/>
        </p:spPr>
        <p:txBody>
          <a:bodyPr wrap="square" rtlCol="0">
            <a:spAutoFit/>
          </a:bodyPr>
          <a:lstStyle/>
          <a:p>
            <a:r>
              <a:rPr lang="es-MX" dirty="0" err="1"/>
              <a:t>Since</a:t>
            </a:r>
            <a:r>
              <a:rPr lang="es-MX" dirty="0"/>
              <a:t> </a:t>
            </a:r>
            <a:r>
              <a:rPr lang="es-MX" dirty="0" err="1"/>
              <a:t>we</a:t>
            </a:r>
            <a:r>
              <a:rPr lang="es-MX" dirty="0"/>
              <a:t> can </a:t>
            </a:r>
            <a:r>
              <a:rPr lang="es-MX" dirty="0" err="1"/>
              <a:t>access</a:t>
            </a:r>
            <a:r>
              <a:rPr lang="es-MX" dirty="0"/>
              <a:t> to the </a:t>
            </a:r>
            <a:r>
              <a:rPr lang="es-MX" dirty="0" err="1"/>
              <a:t>categories</a:t>
            </a:r>
            <a:r>
              <a:rPr lang="es-MX" dirty="0"/>
              <a:t> </a:t>
            </a:r>
            <a:r>
              <a:rPr lang="es-MX" dirty="0" err="1"/>
              <a:t>we</a:t>
            </a:r>
            <a:r>
              <a:rPr lang="es-MX" dirty="0"/>
              <a:t> use the </a:t>
            </a:r>
            <a:r>
              <a:rPr lang="es-MX" dirty="0" err="1"/>
              <a:t>url</a:t>
            </a:r>
            <a:r>
              <a:rPr lang="es-MX" dirty="0"/>
              <a:t> “</a:t>
            </a:r>
            <a:r>
              <a:rPr lang="es-MX" dirty="0" err="1"/>
              <a:t>category</a:t>
            </a:r>
            <a:r>
              <a:rPr lang="es-MX" dirty="0"/>
              <a:t>” </a:t>
            </a:r>
            <a:r>
              <a:rPr lang="es-MX" b="1" dirty="0"/>
              <a:t>and </a:t>
            </a:r>
            <a:r>
              <a:rPr lang="es-MX" dirty="0" err="1"/>
              <a:t>we</a:t>
            </a:r>
            <a:r>
              <a:rPr lang="es-MX" dirty="0"/>
              <a:t> </a:t>
            </a:r>
            <a:r>
              <a:rPr lang="es-MX" dirty="0" err="1"/>
              <a:t>pass</a:t>
            </a:r>
            <a:r>
              <a:rPr lang="es-MX" dirty="0"/>
              <a:t> as </a:t>
            </a:r>
            <a:r>
              <a:rPr lang="es-MX" dirty="0" err="1"/>
              <a:t>second</a:t>
            </a:r>
            <a:r>
              <a:rPr lang="es-MX" dirty="0"/>
              <a:t> </a:t>
            </a:r>
            <a:r>
              <a:rPr lang="es-MX" dirty="0" err="1"/>
              <a:t>parameter</a:t>
            </a:r>
            <a:r>
              <a:rPr lang="es-MX" dirty="0"/>
              <a:t> the id for the </a:t>
            </a:r>
            <a:r>
              <a:rPr lang="es-MX" dirty="0" err="1"/>
              <a:t>category</a:t>
            </a:r>
            <a:r>
              <a:rPr lang="es-MX" dirty="0"/>
              <a:t> </a:t>
            </a:r>
            <a:r>
              <a:rPr lang="es-MX" dirty="0" err="1"/>
              <a:t>we</a:t>
            </a:r>
            <a:r>
              <a:rPr lang="es-MX" dirty="0"/>
              <a:t> </a:t>
            </a:r>
            <a:r>
              <a:rPr lang="es-MX" dirty="0" err="1"/>
              <a:t>want</a:t>
            </a:r>
            <a:r>
              <a:rPr lang="es-MX" dirty="0"/>
              <a:t>.</a:t>
            </a:r>
            <a:endParaRPr lang="es-MX" b="1" dirty="0"/>
          </a:p>
        </p:txBody>
      </p:sp>
    </p:spTree>
    <p:extLst>
      <p:ext uri="{BB962C8B-B14F-4D97-AF65-F5344CB8AC3E}">
        <p14:creationId xmlns:p14="http://schemas.microsoft.com/office/powerpoint/2010/main" val="2051718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96AD405-6B8A-4869-88FE-FCA12596D8CC}"/>
              </a:ext>
            </a:extLst>
          </p:cNvPr>
          <p:cNvSpPr>
            <a:spLocks noGrp="1"/>
          </p:cNvSpPr>
          <p:nvPr>
            <p:ph type="title"/>
          </p:nvPr>
        </p:nvSpPr>
        <p:spPr>
          <a:xfrm>
            <a:off x="8141110" y="639097"/>
            <a:ext cx="3401961" cy="3686015"/>
          </a:xfrm>
        </p:spPr>
        <p:txBody>
          <a:bodyPr vert="horz" lIns="91440" tIns="45720" rIns="91440" bIns="45720" rtlCol="0" anchor="b">
            <a:noAutofit/>
          </a:bodyPr>
          <a:lstStyle/>
          <a:p>
            <a:r>
              <a:rPr lang="en-US" sz="3200" dirty="0">
                <a:solidFill>
                  <a:schemeClr val="tx1">
                    <a:lumMod val="85000"/>
                    <a:lumOff val="15000"/>
                  </a:schemeClr>
                </a:solidFill>
              </a:rPr>
              <a:t>Everything works but, in our menu, the blog section isn’t active, so in order to fix this we modify our template base.html</a:t>
            </a:r>
          </a:p>
        </p:txBody>
      </p:sp>
      <p:pic>
        <p:nvPicPr>
          <p:cNvPr id="3" name="Imagen 2">
            <a:extLst>
              <a:ext uri="{FF2B5EF4-FFF2-40B4-BE49-F238E27FC236}">
                <a16:creationId xmlns:a16="http://schemas.microsoft.com/office/drawing/2014/main" id="{B1E27E7D-05E6-425D-A65D-A73FFBAEAE79}"/>
              </a:ext>
            </a:extLst>
          </p:cNvPr>
          <p:cNvPicPr>
            <a:picLocks noChangeAspect="1"/>
          </p:cNvPicPr>
          <p:nvPr/>
        </p:nvPicPr>
        <p:blipFill>
          <a:blip r:embed="rId2"/>
          <a:stretch>
            <a:fillRect/>
          </a:stretch>
        </p:blipFill>
        <p:spPr>
          <a:xfrm>
            <a:off x="579963" y="457200"/>
            <a:ext cx="6912217" cy="2920412"/>
          </a:xfrm>
          <a:prstGeom prst="rect">
            <a:avLst/>
          </a:prstGeom>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n 3">
            <a:extLst>
              <a:ext uri="{FF2B5EF4-FFF2-40B4-BE49-F238E27FC236}">
                <a16:creationId xmlns:a16="http://schemas.microsoft.com/office/drawing/2014/main" id="{BF2128A3-A3C3-4C21-AB78-E0451EE884B6}"/>
              </a:ext>
            </a:extLst>
          </p:cNvPr>
          <p:cNvPicPr>
            <a:picLocks noChangeAspect="1"/>
          </p:cNvPicPr>
          <p:nvPr/>
        </p:nvPicPr>
        <p:blipFill>
          <a:blip r:embed="rId3"/>
          <a:stretch>
            <a:fillRect/>
          </a:stretch>
        </p:blipFill>
        <p:spPr>
          <a:xfrm>
            <a:off x="193807" y="4863584"/>
            <a:ext cx="11349264" cy="1046463"/>
          </a:xfrm>
          <a:prstGeom prst="rect">
            <a:avLst/>
          </a:prstGeom>
        </p:spPr>
      </p:pic>
      <p:sp>
        <p:nvSpPr>
          <p:cNvPr id="5" name="CuadroTexto 4">
            <a:extLst>
              <a:ext uri="{FF2B5EF4-FFF2-40B4-BE49-F238E27FC236}">
                <a16:creationId xmlns:a16="http://schemas.microsoft.com/office/drawing/2014/main" id="{1F972AFB-D6D8-4A8D-906E-30EF510D4E56}"/>
              </a:ext>
            </a:extLst>
          </p:cNvPr>
          <p:cNvSpPr txBox="1"/>
          <p:nvPr/>
        </p:nvSpPr>
        <p:spPr>
          <a:xfrm>
            <a:off x="525252" y="3763351"/>
            <a:ext cx="7454055" cy="830997"/>
          </a:xfrm>
          <a:prstGeom prst="rect">
            <a:avLst/>
          </a:prstGeom>
          <a:noFill/>
        </p:spPr>
        <p:txBody>
          <a:bodyPr wrap="square" rtlCol="0">
            <a:spAutoFit/>
          </a:bodyPr>
          <a:lstStyle/>
          <a:p>
            <a:pPr algn="ctr"/>
            <a:r>
              <a:rPr lang="es-MX" sz="2400" dirty="0" err="1"/>
              <a:t>We</a:t>
            </a:r>
            <a:r>
              <a:rPr lang="es-MX" sz="2400" dirty="0"/>
              <a:t> do </a:t>
            </a:r>
            <a:r>
              <a:rPr lang="es-MX" sz="2400" dirty="0" err="1"/>
              <a:t>an</a:t>
            </a:r>
            <a:r>
              <a:rPr lang="es-MX" sz="2400" dirty="0"/>
              <a:t> </a:t>
            </a:r>
            <a:r>
              <a:rPr lang="es-MX" sz="2400" dirty="0" err="1"/>
              <a:t>slice</a:t>
            </a:r>
            <a:r>
              <a:rPr lang="es-MX" sz="2400" dirty="0"/>
              <a:t>: </a:t>
            </a:r>
            <a:r>
              <a:rPr lang="es-MX" sz="2400" b="1" dirty="0"/>
              <a:t>|</a:t>
            </a:r>
            <a:r>
              <a:rPr lang="es-MX" sz="2400" b="1" dirty="0" err="1"/>
              <a:t>slice</a:t>
            </a:r>
            <a:r>
              <a:rPr lang="es-MX" sz="2400" b="1" dirty="0"/>
              <a:t>:':6’</a:t>
            </a:r>
            <a:r>
              <a:rPr lang="es-MX" sz="2400" i="1" dirty="0"/>
              <a:t> </a:t>
            </a:r>
            <a:r>
              <a:rPr lang="es-MX" sz="2400" dirty="0" err="1"/>
              <a:t>this</a:t>
            </a:r>
            <a:r>
              <a:rPr lang="es-MX" sz="2400" dirty="0"/>
              <a:t> </a:t>
            </a:r>
            <a:r>
              <a:rPr lang="es-MX" sz="2400" dirty="0" err="1"/>
              <a:t>will</a:t>
            </a:r>
            <a:r>
              <a:rPr lang="es-MX" sz="2400" dirty="0"/>
              <a:t> </a:t>
            </a:r>
            <a:r>
              <a:rPr lang="es-MX" sz="2400" dirty="0" err="1"/>
              <a:t>take</a:t>
            </a:r>
            <a:r>
              <a:rPr lang="es-MX" sz="2400" dirty="0"/>
              <a:t> </a:t>
            </a:r>
            <a:r>
              <a:rPr lang="es-MX" sz="2400" dirty="0" err="1"/>
              <a:t>only</a:t>
            </a:r>
            <a:r>
              <a:rPr lang="es-MX" sz="2400" dirty="0"/>
              <a:t> the </a:t>
            </a:r>
            <a:r>
              <a:rPr lang="es-MX" sz="2400" dirty="0" err="1"/>
              <a:t>first</a:t>
            </a:r>
            <a:r>
              <a:rPr lang="es-MX" sz="2400" dirty="0"/>
              <a:t> 6 </a:t>
            </a:r>
            <a:r>
              <a:rPr lang="es-MX" sz="2400" dirty="0" err="1"/>
              <a:t>letters</a:t>
            </a:r>
            <a:r>
              <a:rPr lang="es-MX" sz="2400" dirty="0"/>
              <a:t>. So Django </a:t>
            </a:r>
            <a:r>
              <a:rPr lang="es-MX" sz="2400" dirty="0" err="1"/>
              <a:t>will</a:t>
            </a:r>
            <a:r>
              <a:rPr lang="es-MX" sz="2400" dirty="0"/>
              <a:t> </a:t>
            </a:r>
            <a:r>
              <a:rPr lang="es-MX" sz="2400" dirty="0" err="1"/>
              <a:t>always</a:t>
            </a:r>
            <a:r>
              <a:rPr lang="es-MX" sz="2400" dirty="0"/>
              <a:t> look for “/blog/”</a:t>
            </a:r>
            <a:endParaRPr lang="es-MX" sz="2400" b="1" dirty="0"/>
          </a:p>
        </p:txBody>
      </p:sp>
      <p:sp>
        <p:nvSpPr>
          <p:cNvPr id="6" name="Rectángulo 5">
            <a:extLst>
              <a:ext uri="{FF2B5EF4-FFF2-40B4-BE49-F238E27FC236}">
                <a16:creationId xmlns:a16="http://schemas.microsoft.com/office/drawing/2014/main" id="{61641CA1-EED1-4874-90D8-558C5497C626}"/>
              </a:ext>
            </a:extLst>
          </p:cNvPr>
          <p:cNvSpPr/>
          <p:nvPr/>
        </p:nvSpPr>
        <p:spPr>
          <a:xfrm>
            <a:off x="6551629" y="2997723"/>
            <a:ext cx="735291" cy="27534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9326155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AE92C1-876D-455A-8640-9C67227873B7}"/>
              </a:ext>
            </a:extLst>
          </p:cNvPr>
          <p:cNvSpPr>
            <a:spLocks noGrp="1"/>
          </p:cNvSpPr>
          <p:nvPr>
            <p:ph type="title"/>
          </p:nvPr>
        </p:nvSpPr>
        <p:spPr/>
        <p:txBody>
          <a:bodyPr/>
          <a:lstStyle/>
          <a:p>
            <a:pPr algn="ctr"/>
            <a:r>
              <a:rPr lang="es-MX" dirty="0"/>
              <a:t>CONTEXT PREPROCESSORS</a:t>
            </a:r>
          </a:p>
        </p:txBody>
      </p:sp>
      <p:sp>
        <p:nvSpPr>
          <p:cNvPr id="3" name="CuadroTexto 2">
            <a:extLst>
              <a:ext uri="{FF2B5EF4-FFF2-40B4-BE49-F238E27FC236}">
                <a16:creationId xmlns:a16="http://schemas.microsoft.com/office/drawing/2014/main" id="{7E6C8B44-3796-4D9D-A9CC-FDBE31FDDEF1}"/>
              </a:ext>
            </a:extLst>
          </p:cNvPr>
          <p:cNvSpPr txBox="1"/>
          <p:nvPr/>
        </p:nvSpPr>
        <p:spPr>
          <a:xfrm>
            <a:off x="2212157" y="4430598"/>
            <a:ext cx="7767686" cy="369332"/>
          </a:xfrm>
          <a:prstGeom prst="rect">
            <a:avLst/>
          </a:prstGeom>
          <a:noFill/>
        </p:spPr>
        <p:txBody>
          <a:bodyPr wrap="square" rtlCol="0">
            <a:spAutoFit/>
          </a:bodyPr>
          <a:lstStyle/>
          <a:p>
            <a:pPr algn="ctr"/>
            <a:r>
              <a:rPr lang="es-MX" dirty="0"/>
              <a:t>IT’S LIKE HAVE GLOBAL VALUES.</a:t>
            </a:r>
          </a:p>
        </p:txBody>
      </p:sp>
    </p:spTree>
    <p:extLst>
      <p:ext uri="{BB962C8B-B14F-4D97-AF65-F5344CB8AC3E}">
        <p14:creationId xmlns:p14="http://schemas.microsoft.com/office/powerpoint/2010/main" val="17065458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E7969A7-401C-4081-8ABD-79436EB9ED77}"/>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2600">
                <a:solidFill>
                  <a:schemeClr val="tx1">
                    <a:lumMod val="85000"/>
                    <a:lumOff val="15000"/>
                  </a:schemeClr>
                </a:solidFill>
              </a:rPr>
              <a:t>We create a new file called </a:t>
            </a:r>
            <a:r>
              <a:rPr lang="en-US" sz="2600" b="1" i="1">
                <a:solidFill>
                  <a:schemeClr val="tx1">
                    <a:lumMod val="85000"/>
                    <a:lumOff val="15000"/>
                  </a:schemeClr>
                </a:solidFill>
              </a:rPr>
              <a:t>preprocessors</a:t>
            </a:r>
            <a:r>
              <a:rPr lang="en-US" sz="2600">
                <a:solidFill>
                  <a:schemeClr val="tx1">
                    <a:lumMod val="85000"/>
                    <a:lumOff val="15000"/>
                  </a:schemeClr>
                </a:solidFill>
              </a:rPr>
              <a:t> in the app we want to share content to others. Now, we create a function wich return (as a directory) the links we have in our models.py file.</a:t>
            </a:r>
          </a:p>
        </p:txBody>
      </p:sp>
      <p:pic>
        <p:nvPicPr>
          <p:cNvPr id="3" name="Imagen 2">
            <a:extLst>
              <a:ext uri="{FF2B5EF4-FFF2-40B4-BE49-F238E27FC236}">
                <a16:creationId xmlns:a16="http://schemas.microsoft.com/office/drawing/2014/main" id="{9BC77F4E-6F11-4023-845E-FB5BD04B7839}"/>
              </a:ext>
            </a:extLst>
          </p:cNvPr>
          <p:cNvPicPr>
            <a:picLocks noChangeAspect="1"/>
          </p:cNvPicPr>
          <p:nvPr/>
        </p:nvPicPr>
        <p:blipFill>
          <a:blip r:embed="rId2"/>
          <a:stretch>
            <a:fillRect/>
          </a:stretch>
        </p:blipFill>
        <p:spPr>
          <a:xfrm>
            <a:off x="633999" y="946609"/>
            <a:ext cx="6912217" cy="4441099"/>
          </a:xfrm>
          <a:prstGeom prst="rect">
            <a:avLst/>
          </a:prstGeom>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546253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18102F3-04FD-499C-969A-87C399FB7C8F}"/>
              </a:ext>
            </a:extLst>
          </p:cNvPr>
          <p:cNvSpPr>
            <a:spLocks noGrp="1"/>
          </p:cNvSpPr>
          <p:nvPr>
            <p:ph type="title"/>
          </p:nvPr>
        </p:nvSpPr>
        <p:spPr>
          <a:xfrm>
            <a:off x="8141110" y="639097"/>
            <a:ext cx="3401961" cy="3686015"/>
          </a:xfrm>
        </p:spPr>
        <p:txBody>
          <a:bodyPr vert="horz" lIns="91440" tIns="45720" rIns="91440" bIns="45720" rtlCol="0" anchor="b">
            <a:noAutofit/>
          </a:bodyPr>
          <a:lstStyle/>
          <a:p>
            <a:r>
              <a:rPr lang="en-US" sz="4400" dirty="0">
                <a:solidFill>
                  <a:schemeClr val="tx1">
                    <a:lumMod val="85000"/>
                    <a:lumOff val="15000"/>
                  </a:schemeClr>
                </a:solidFill>
              </a:rPr>
              <a:t>In our global settings file we add our preprocessor to the list </a:t>
            </a:r>
            <a:r>
              <a:rPr lang="en-US" sz="4400" b="1" i="1" dirty="0">
                <a:solidFill>
                  <a:schemeClr val="tx1">
                    <a:lumMod val="85000"/>
                    <a:lumOff val="15000"/>
                  </a:schemeClr>
                </a:solidFill>
              </a:rPr>
              <a:t>options</a:t>
            </a:r>
            <a:r>
              <a:rPr lang="en-US" sz="4400" dirty="0">
                <a:solidFill>
                  <a:schemeClr val="tx1">
                    <a:lumMod val="85000"/>
                    <a:lumOff val="15000"/>
                  </a:schemeClr>
                </a:solidFill>
              </a:rPr>
              <a:t>.</a:t>
            </a:r>
          </a:p>
        </p:txBody>
      </p:sp>
      <p:pic>
        <p:nvPicPr>
          <p:cNvPr id="3" name="Imagen 2">
            <a:extLst>
              <a:ext uri="{FF2B5EF4-FFF2-40B4-BE49-F238E27FC236}">
                <a16:creationId xmlns:a16="http://schemas.microsoft.com/office/drawing/2014/main" id="{8DB5E50F-0277-4591-8834-D8F4F50EFE02}"/>
              </a:ext>
            </a:extLst>
          </p:cNvPr>
          <p:cNvPicPr>
            <a:picLocks noChangeAspect="1"/>
          </p:cNvPicPr>
          <p:nvPr/>
        </p:nvPicPr>
        <p:blipFill>
          <a:blip r:embed="rId2"/>
          <a:stretch>
            <a:fillRect/>
          </a:stretch>
        </p:blipFill>
        <p:spPr>
          <a:xfrm>
            <a:off x="633999" y="1015732"/>
            <a:ext cx="6912217" cy="4302854"/>
          </a:xfrm>
          <a:prstGeom prst="rect">
            <a:avLst/>
          </a:prstGeom>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ángulo 3">
            <a:extLst>
              <a:ext uri="{FF2B5EF4-FFF2-40B4-BE49-F238E27FC236}">
                <a16:creationId xmlns:a16="http://schemas.microsoft.com/office/drawing/2014/main" id="{0334671C-3CF2-461F-A1A9-F289DEE21073}"/>
              </a:ext>
            </a:extLst>
          </p:cNvPr>
          <p:cNvSpPr/>
          <p:nvPr/>
        </p:nvSpPr>
        <p:spPr>
          <a:xfrm>
            <a:off x="2551814" y="4231758"/>
            <a:ext cx="2381693" cy="287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5501145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777C078-F4E3-4E91-809E-BC8B0F68098F}"/>
              </a:ext>
            </a:extLst>
          </p:cNvPr>
          <p:cNvSpPr>
            <a:spLocks noGrp="1"/>
          </p:cNvSpPr>
          <p:nvPr>
            <p:ph type="title"/>
          </p:nvPr>
        </p:nvSpPr>
        <p:spPr>
          <a:xfrm>
            <a:off x="8141110" y="639097"/>
            <a:ext cx="3401961" cy="3686015"/>
          </a:xfrm>
        </p:spPr>
        <p:txBody>
          <a:bodyPr vert="horz" lIns="91440" tIns="45720" rIns="91440" bIns="45720" rtlCol="0" anchor="b">
            <a:noAutofit/>
          </a:bodyPr>
          <a:lstStyle/>
          <a:p>
            <a:r>
              <a:rPr lang="en-US" sz="4400" dirty="0">
                <a:solidFill>
                  <a:schemeClr val="tx1">
                    <a:lumMod val="85000"/>
                    <a:lumOff val="15000"/>
                  </a:schemeClr>
                </a:solidFill>
              </a:rPr>
              <a:t>And now we can use the content we add in the preprocessor file.</a:t>
            </a:r>
          </a:p>
        </p:txBody>
      </p:sp>
      <p:pic>
        <p:nvPicPr>
          <p:cNvPr id="3" name="Imagen 2" descr="Captura de pantalla de computadora&#10;&#10;Descripción generada automáticamente">
            <a:extLst>
              <a:ext uri="{FF2B5EF4-FFF2-40B4-BE49-F238E27FC236}">
                <a16:creationId xmlns:a16="http://schemas.microsoft.com/office/drawing/2014/main" id="{99EFB45E-A44B-40E8-BA41-1A0220DE7186}"/>
              </a:ext>
            </a:extLst>
          </p:cNvPr>
          <p:cNvPicPr>
            <a:picLocks noChangeAspect="1"/>
          </p:cNvPicPr>
          <p:nvPr/>
        </p:nvPicPr>
        <p:blipFill>
          <a:blip r:embed="rId2"/>
          <a:stretch>
            <a:fillRect/>
          </a:stretch>
        </p:blipFill>
        <p:spPr>
          <a:xfrm>
            <a:off x="1210247" y="640081"/>
            <a:ext cx="5759721" cy="5054156"/>
          </a:xfrm>
          <a:prstGeom prst="rect">
            <a:avLst/>
          </a:prstGeom>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a:extLst>
              <a:ext uri="{FF2B5EF4-FFF2-40B4-BE49-F238E27FC236}">
                <a16:creationId xmlns:a16="http://schemas.microsoft.com/office/drawing/2014/main" id="{4CBD9054-712F-49DF-8AD2-D771A527CFC8}"/>
              </a:ext>
            </a:extLst>
          </p:cNvPr>
          <p:cNvSpPr/>
          <p:nvPr/>
        </p:nvSpPr>
        <p:spPr>
          <a:xfrm>
            <a:off x="2450970" y="4157222"/>
            <a:ext cx="1545995" cy="2828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 name="Rectángulo 14">
            <a:extLst>
              <a:ext uri="{FF2B5EF4-FFF2-40B4-BE49-F238E27FC236}">
                <a16:creationId xmlns:a16="http://schemas.microsoft.com/office/drawing/2014/main" id="{B2ED1804-F788-4CC7-8687-D4A026352B21}"/>
              </a:ext>
            </a:extLst>
          </p:cNvPr>
          <p:cNvSpPr/>
          <p:nvPr/>
        </p:nvSpPr>
        <p:spPr>
          <a:xfrm>
            <a:off x="2450969" y="2512809"/>
            <a:ext cx="1545995" cy="2828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Rectángulo 16">
            <a:extLst>
              <a:ext uri="{FF2B5EF4-FFF2-40B4-BE49-F238E27FC236}">
                <a16:creationId xmlns:a16="http://schemas.microsoft.com/office/drawing/2014/main" id="{257FF261-F233-4DF2-9C7C-BF86C2D59754}"/>
              </a:ext>
            </a:extLst>
          </p:cNvPr>
          <p:cNvSpPr/>
          <p:nvPr/>
        </p:nvSpPr>
        <p:spPr>
          <a:xfrm>
            <a:off x="2367699" y="848663"/>
            <a:ext cx="1545995" cy="2828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13958088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AE92C1-876D-455A-8640-9C67227873B7}"/>
              </a:ext>
            </a:extLst>
          </p:cNvPr>
          <p:cNvSpPr>
            <a:spLocks noGrp="1"/>
          </p:cNvSpPr>
          <p:nvPr>
            <p:ph type="title"/>
          </p:nvPr>
        </p:nvSpPr>
        <p:spPr/>
        <p:txBody>
          <a:bodyPr/>
          <a:lstStyle/>
          <a:p>
            <a:pPr algn="ctr"/>
            <a:r>
              <a:rPr lang="es-MX" dirty="0"/>
              <a:t>CUSTOM TEMPLATE TAGS</a:t>
            </a:r>
          </a:p>
        </p:txBody>
      </p:sp>
      <p:sp>
        <p:nvSpPr>
          <p:cNvPr id="3" name="CuadroTexto 2">
            <a:extLst>
              <a:ext uri="{FF2B5EF4-FFF2-40B4-BE49-F238E27FC236}">
                <a16:creationId xmlns:a16="http://schemas.microsoft.com/office/drawing/2014/main" id="{7E6C8B44-3796-4D9D-A9CC-FDBE31FDDEF1}"/>
              </a:ext>
            </a:extLst>
          </p:cNvPr>
          <p:cNvSpPr txBox="1"/>
          <p:nvPr/>
        </p:nvSpPr>
        <p:spPr>
          <a:xfrm>
            <a:off x="2212157" y="4430598"/>
            <a:ext cx="7767686" cy="369332"/>
          </a:xfrm>
          <a:prstGeom prst="rect">
            <a:avLst/>
          </a:prstGeom>
          <a:noFill/>
        </p:spPr>
        <p:txBody>
          <a:bodyPr wrap="square" rtlCol="0">
            <a:spAutoFit/>
          </a:bodyPr>
          <a:lstStyle/>
          <a:p>
            <a:pPr algn="ctr"/>
            <a:r>
              <a:rPr lang="es-MX" dirty="0"/>
              <a:t>IT’S LIKE HAVE GLOBAL VALUES.</a:t>
            </a:r>
          </a:p>
        </p:txBody>
      </p:sp>
    </p:spTree>
    <p:extLst>
      <p:ext uri="{BB962C8B-B14F-4D97-AF65-F5344CB8AC3E}">
        <p14:creationId xmlns:p14="http://schemas.microsoft.com/office/powerpoint/2010/main" val="936597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PRODUCTION MODE OR TESTING</a:t>
            </a:r>
          </a:p>
        </p:txBody>
      </p:sp>
      <p:pic>
        <p:nvPicPr>
          <p:cNvPr id="3" name="Imagen 2"/>
          <p:cNvPicPr>
            <a:picLocks noChangeAspect="1"/>
          </p:cNvPicPr>
          <p:nvPr/>
        </p:nvPicPr>
        <p:blipFill>
          <a:blip r:embed="rId2"/>
          <a:stretch>
            <a:fillRect/>
          </a:stretch>
        </p:blipFill>
        <p:spPr>
          <a:xfrm>
            <a:off x="814902" y="2105817"/>
            <a:ext cx="10235271" cy="2175238"/>
          </a:xfrm>
          <a:prstGeom prst="rect">
            <a:avLst/>
          </a:prstGeom>
        </p:spPr>
      </p:pic>
      <p:sp>
        <p:nvSpPr>
          <p:cNvPr id="4" name="CuadroTexto 3"/>
          <p:cNvSpPr txBox="1"/>
          <p:nvPr/>
        </p:nvSpPr>
        <p:spPr>
          <a:xfrm>
            <a:off x="858982" y="4585855"/>
            <a:ext cx="10501745" cy="1569660"/>
          </a:xfrm>
          <a:prstGeom prst="rect">
            <a:avLst/>
          </a:prstGeom>
          <a:noFill/>
        </p:spPr>
        <p:txBody>
          <a:bodyPr wrap="square" rtlCol="0">
            <a:spAutoFit/>
          </a:bodyPr>
          <a:lstStyle/>
          <a:p>
            <a:r>
              <a:rPr lang="es-MX" sz="3200" dirty="0"/>
              <a:t>IF YOU ALREADY WANT TO DEPLOY YOUR APP, YOU MUST SET DEBUG TO FALSE, OTHERWISE YOU CAN LEAVE IT SET IN TRUE AS LONG AS YOU ARE TESTING/DEVELOPING YOUR APP.</a:t>
            </a:r>
          </a:p>
        </p:txBody>
      </p:sp>
    </p:spTree>
    <p:extLst>
      <p:ext uri="{BB962C8B-B14F-4D97-AF65-F5344CB8AC3E}">
        <p14:creationId xmlns:p14="http://schemas.microsoft.com/office/powerpoint/2010/main" val="41017029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08966C5-FE08-430F-BEC8-BF43D371BF59}"/>
              </a:ext>
            </a:extLst>
          </p:cNvPr>
          <p:cNvSpPr>
            <a:spLocks noGrp="1"/>
          </p:cNvSpPr>
          <p:nvPr>
            <p:ph type="title"/>
          </p:nvPr>
        </p:nvSpPr>
        <p:spPr>
          <a:xfrm>
            <a:off x="8209305" y="344576"/>
            <a:ext cx="3401961" cy="5253156"/>
          </a:xfrm>
        </p:spPr>
        <p:txBody>
          <a:bodyPr vert="horz" lIns="91440" tIns="45720" rIns="91440" bIns="45720" rtlCol="0" anchor="b">
            <a:noAutofit/>
          </a:bodyPr>
          <a:lstStyle/>
          <a:p>
            <a:r>
              <a:rPr lang="en-US" sz="3200" dirty="0">
                <a:solidFill>
                  <a:schemeClr val="tx1">
                    <a:lumMod val="85000"/>
                    <a:lumOff val="15000"/>
                  </a:schemeClr>
                </a:solidFill>
              </a:rPr>
              <a:t>Create a new folder and make it a python package with a file named </a:t>
            </a:r>
            <a:r>
              <a:rPr lang="en-US" sz="3200" b="1" i="1" dirty="0">
                <a:solidFill>
                  <a:schemeClr val="tx1">
                    <a:lumMod val="85000"/>
                    <a:lumOff val="15000"/>
                  </a:schemeClr>
                </a:solidFill>
              </a:rPr>
              <a:t>pages_extras.py</a:t>
            </a:r>
            <a:r>
              <a:rPr lang="en-US" sz="3200" dirty="0">
                <a:solidFill>
                  <a:schemeClr val="tx1">
                    <a:lumMod val="85000"/>
                    <a:lumOff val="15000"/>
                  </a:schemeClr>
                </a:solidFill>
              </a:rPr>
              <a:t>.</a:t>
            </a:r>
            <a:br>
              <a:rPr lang="en-US" sz="3200" dirty="0">
                <a:solidFill>
                  <a:schemeClr val="tx1">
                    <a:lumMod val="85000"/>
                    <a:lumOff val="15000"/>
                  </a:schemeClr>
                </a:solidFill>
              </a:rPr>
            </a:br>
            <a:br>
              <a:rPr lang="en-US" sz="3200" dirty="0">
                <a:solidFill>
                  <a:schemeClr val="tx1">
                    <a:lumMod val="85000"/>
                    <a:lumOff val="15000"/>
                  </a:schemeClr>
                </a:solidFill>
              </a:rPr>
            </a:br>
            <a:r>
              <a:rPr lang="en-US" sz="3200" dirty="0">
                <a:solidFill>
                  <a:schemeClr val="tx1">
                    <a:lumMod val="85000"/>
                    <a:lumOff val="15000"/>
                  </a:schemeClr>
                </a:solidFill>
              </a:rPr>
              <a:t>Now decorate your new template tag (function) that in this case returns all the objects from the model Page.</a:t>
            </a:r>
          </a:p>
        </p:txBody>
      </p:sp>
      <p:pic>
        <p:nvPicPr>
          <p:cNvPr id="3" name="Imagen 2">
            <a:extLst>
              <a:ext uri="{FF2B5EF4-FFF2-40B4-BE49-F238E27FC236}">
                <a16:creationId xmlns:a16="http://schemas.microsoft.com/office/drawing/2014/main" id="{2D144F1D-B80D-4820-AEF9-B6FBD953DDEE}"/>
              </a:ext>
            </a:extLst>
          </p:cNvPr>
          <p:cNvPicPr>
            <a:picLocks noChangeAspect="1"/>
          </p:cNvPicPr>
          <p:nvPr/>
        </p:nvPicPr>
        <p:blipFill>
          <a:blip r:embed="rId2"/>
          <a:stretch>
            <a:fillRect/>
          </a:stretch>
        </p:blipFill>
        <p:spPr>
          <a:xfrm>
            <a:off x="633999" y="868847"/>
            <a:ext cx="6912217" cy="4596624"/>
          </a:xfrm>
          <a:prstGeom prst="rect">
            <a:avLst/>
          </a:prstGeom>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59183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39C3458-1BD4-44E0-A605-4F923E156EEA}"/>
              </a:ext>
            </a:extLst>
          </p:cNvPr>
          <p:cNvSpPr>
            <a:spLocks noGrp="1"/>
          </p:cNvSpPr>
          <p:nvPr>
            <p:ph type="title"/>
          </p:nvPr>
        </p:nvSpPr>
        <p:spPr>
          <a:xfrm>
            <a:off x="8141110" y="639097"/>
            <a:ext cx="3401961" cy="3686015"/>
          </a:xfrm>
        </p:spPr>
        <p:txBody>
          <a:bodyPr vert="horz" lIns="91440" tIns="45720" rIns="91440" bIns="45720" rtlCol="0" anchor="b">
            <a:noAutofit/>
          </a:bodyPr>
          <a:lstStyle/>
          <a:p>
            <a:r>
              <a:rPr lang="en-US" sz="3200" dirty="0">
                <a:solidFill>
                  <a:schemeClr val="tx1">
                    <a:lumMod val="85000"/>
                    <a:lumOff val="15000"/>
                  </a:schemeClr>
                </a:solidFill>
              </a:rPr>
              <a:t>Add parameters to the path: an integer which is the id of the page and a slug parameter which is the name of the page but with the text transformed.</a:t>
            </a:r>
          </a:p>
        </p:txBody>
      </p:sp>
      <p:pic>
        <p:nvPicPr>
          <p:cNvPr id="3" name="Imagen 2">
            <a:extLst>
              <a:ext uri="{FF2B5EF4-FFF2-40B4-BE49-F238E27FC236}">
                <a16:creationId xmlns:a16="http://schemas.microsoft.com/office/drawing/2014/main" id="{04632937-D4E8-4668-B36B-664D5145BA39}"/>
              </a:ext>
            </a:extLst>
          </p:cNvPr>
          <p:cNvPicPr>
            <a:picLocks noChangeAspect="1"/>
          </p:cNvPicPr>
          <p:nvPr/>
        </p:nvPicPr>
        <p:blipFill>
          <a:blip r:embed="rId2"/>
          <a:stretch>
            <a:fillRect/>
          </a:stretch>
        </p:blipFill>
        <p:spPr>
          <a:xfrm>
            <a:off x="633999" y="1888399"/>
            <a:ext cx="6912217" cy="2557520"/>
          </a:xfrm>
          <a:prstGeom prst="rect">
            <a:avLst/>
          </a:prstGeom>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n 3">
            <a:extLst>
              <a:ext uri="{FF2B5EF4-FFF2-40B4-BE49-F238E27FC236}">
                <a16:creationId xmlns:a16="http://schemas.microsoft.com/office/drawing/2014/main" id="{3616B627-C95F-45B5-85E4-32FBAF9AD9B6}"/>
              </a:ext>
            </a:extLst>
          </p:cNvPr>
          <p:cNvPicPr>
            <a:picLocks noChangeAspect="1"/>
          </p:cNvPicPr>
          <p:nvPr/>
        </p:nvPicPr>
        <p:blipFill>
          <a:blip r:embed="rId3"/>
          <a:stretch>
            <a:fillRect/>
          </a:stretch>
        </p:blipFill>
        <p:spPr>
          <a:xfrm>
            <a:off x="633999" y="4512403"/>
            <a:ext cx="6196755" cy="876048"/>
          </a:xfrm>
          <a:prstGeom prst="rect">
            <a:avLst/>
          </a:prstGeom>
        </p:spPr>
      </p:pic>
    </p:spTree>
    <p:extLst>
      <p:ext uri="{BB962C8B-B14F-4D97-AF65-F5344CB8AC3E}">
        <p14:creationId xmlns:p14="http://schemas.microsoft.com/office/powerpoint/2010/main" val="1075515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047DEEF-41C4-4B37-859A-4B1CA044EBAF}"/>
              </a:ext>
            </a:extLst>
          </p:cNvPr>
          <p:cNvSpPr>
            <a:spLocks noGrp="1"/>
          </p:cNvSpPr>
          <p:nvPr>
            <p:ph type="title"/>
          </p:nvPr>
        </p:nvSpPr>
        <p:spPr>
          <a:xfrm>
            <a:off x="8108524" y="457200"/>
            <a:ext cx="3401961" cy="5419917"/>
          </a:xfrm>
        </p:spPr>
        <p:txBody>
          <a:bodyPr vert="horz" lIns="91440" tIns="45720" rIns="91440" bIns="45720" rtlCol="0" anchor="b">
            <a:normAutofit fontScale="90000"/>
          </a:bodyPr>
          <a:lstStyle/>
          <a:p>
            <a:r>
              <a:rPr lang="en-US" sz="3200" dirty="0">
                <a:solidFill>
                  <a:schemeClr val="tx1">
                    <a:lumMod val="85000"/>
                    <a:lumOff val="15000"/>
                  </a:schemeClr>
                </a:solidFill>
              </a:rPr>
              <a:t>Create a view (function) that receives the request, the page id and the page slug.</a:t>
            </a:r>
            <a:br>
              <a:rPr lang="en-US" sz="3200" dirty="0">
                <a:solidFill>
                  <a:schemeClr val="tx1">
                    <a:lumMod val="85000"/>
                    <a:lumOff val="15000"/>
                  </a:schemeClr>
                </a:solidFill>
              </a:rPr>
            </a:br>
            <a:br>
              <a:rPr lang="en-US" sz="3200" dirty="0">
                <a:solidFill>
                  <a:schemeClr val="tx1">
                    <a:lumMod val="85000"/>
                    <a:lumOff val="15000"/>
                  </a:schemeClr>
                </a:solidFill>
              </a:rPr>
            </a:br>
            <a:r>
              <a:rPr lang="en-US" sz="3200" dirty="0">
                <a:solidFill>
                  <a:schemeClr val="tx1">
                    <a:lumMod val="85000"/>
                    <a:lumOff val="15000"/>
                  </a:schemeClr>
                </a:solidFill>
              </a:rPr>
              <a:t>Now we get the element we want by its id (with precaution using </a:t>
            </a:r>
            <a:r>
              <a:rPr lang="en-US" sz="3200" b="1" i="1" dirty="0">
                <a:solidFill>
                  <a:schemeClr val="tx1">
                    <a:lumMod val="85000"/>
                    <a:lumOff val="15000"/>
                  </a:schemeClr>
                </a:solidFill>
              </a:rPr>
              <a:t>get_object_ot_404</a:t>
            </a:r>
            <a:r>
              <a:rPr lang="en-US" sz="3200" dirty="0">
                <a:solidFill>
                  <a:schemeClr val="tx1">
                    <a:lumMod val="85000"/>
                    <a:lumOff val="15000"/>
                  </a:schemeClr>
                </a:solidFill>
              </a:rPr>
              <a:t>) and send it to the render within an array.</a:t>
            </a:r>
          </a:p>
        </p:txBody>
      </p:sp>
      <p:pic>
        <p:nvPicPr>
          <p:cNvPr id="3" name="Imagen 2">
            <a:extLst>
              <a:ext uri="{FF2B5EF4-FFF2-40B4-BE49-F238E27FC236}">
                <a16:creationId xmlns:a16="http://schemas.microsoft.com/office/drawing/2014/main" id="{49BE02F3-F9EB-4671-976B-D3A1EA21C063}"/>
              </a:ext>
            </a:extLst>
          </p:cNvPr>
          <p:cNvPicPr>
            <a:picLocks noChangeAspect="1"/>
          </p:cNvPicPr>
          <p:nvPr/>
        </p:nvPicPr>
        <p:blipFill>
          <a:blip r:embed="rId2"/>
          <a:stretch>
            <a:fillRect/>
          </a:stretch>
        </p:blipFill>
        <p:spPr>
          <a:xfrm>
            <a:off x="633999" y="1888399"/>
            <a:ext cx="6912217" cy="2557520"/>
          </a:xfrm>
          <a:prstGeom prst="rect">
            <a:avLst/>
          </a:prstGeom>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16136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67">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0" name="Straight Connector 69">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2" name="Rectangle 71">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76208C5-F41C-4F10-98E6-F75861B784C0}"/>
              </a:ext>
            </a:extLst>
          </p:cNvPr>
          <p:cNvSpPr>
            <a:spLocks noGrp="1"/>
          </p:cNvSpPr>
          <p:nvPr>
            <p:ph type="title"/>
          </p:nvPr>
        </p:nvSpPr>
        <p:spPr>
          <a:xfrm>
            <a:off x="8398892" y="665169"/>
            <a:ext cx="3401961" cy="3686015"/>
          </a:xfrm>
        </p:spPr>
        <p:txBody>
          <a:bodyPr vert="horz" lIns="91440" tIns="45720" rIns="91440" bIns="45720" rtlCol="0" anchor="b">
            <a:noAutofit/>
          </a:bodyPr>
          <a:lstStyle/>
          <a:p>
            <a:r>
              <a:rPr lang="en-US" sz="2800" dirty="0">
                <a:solidFill>
                  <a:schemeClr val="tx1">
                    <a:lumMod val="85000"/>
                    <a:lumOff val="15000"/>
                  </a:schemeClr>
                </a:solidFill>
              </a:rPr>
              <a:t>1.- Load the TT.</a:t>
            </a:r>
            <a:br>
              <a:rPr lang="en-US" sz="2800" dirty="0">
                <a:solidFill>
                  <a:schemeClr val="tx1">
                    <a:lumMod val="85000"/>
                    <a:lumOff val="15000"/>
                  </a:schemeClr>
                </a:solidFill>
              </a:rPr>
            </a:br>
            <a:br>
              <a:rPr lang="en-US" sz="2800" dirty="0">
                <a:solidFill>
                  <a:schemeClr val="tx1">
                    <a:lumMod val="85000"/>
                    <a:lumOff val="15000"/>
                  </a:schemeClr>
                </a:solidFill>
              </a:rPr>
            </a:br>
            <a:r>
              <a:rPr lang="en-US" sz="2800" dirty="0">
                <a:solidFill>
                  <a:schemeClr val="tx1">
                    <a:lumMod val="85000"/>
                    <a:lumOff val="15000"/>
                  </a:schemeClr>
                </a:solidFill>
              </a:rPr>
              <a:t>2.- Call the TT (we can save the value in a new variable using </a:t>
            </a:r>
            <a:r>
              <a:rPr lang="en-US" sz="2800" b="1" i="1" dirty="0">
                <a:solidFill>
                  <a:schemeClr val="tx1">
                    <a:lumMod val="85000"/>
                    <a:lumOff val="15000"/>
                  </a:schemeClr>
                </a:solidFill>
              </a:rPr>
              <a:t>as</a:t>
            </a:r>
            <a:r>
              <a:rPr lang="en-US" sz="2800" b="1" dirty="0">
                <a:solidFill>
                  <a:schemeClr val="tx1">
                    <a:lumMod val="85000"/>
                    <a:lumOff val="15000"/>
                  </a:schemeClr>
                </a:solidFill>
              </a:rPr>
              <a:t> &lt;</a:t>
            </a:r>
            <a:r>
              <a:rPr lang="en-US" sz="2800" b="1" dirty="0" err="1">
                <a:solidFill>
                  <a:schemeClr val="tx1">
                    <a:lumMod val="85000"/>
                    <a:lumOff val="15000"/>
                  </a:schemeClr>
                </a:solidFill>
              </a:rPr>
              <a:t>newVariable</a:t>
            </a:r>
            <a:r>
              <a:rPr lang="en-US" sz="2800" b="1" dirty="0">
                <a:solidFill>
                  <a:schemeClr val="tx1">
                    <a:lumMod val="85000"/>
                    <a:lumOff val="15000"/>
                  </a:schemeClr>
                </a:solidFill>
              </a:rPr>
              <a:t>&gt;</a:t>
            </a:r>
            <a:r>
              <a:rPr lang="en-US" sz="2800" dirty="0">
                <a:solidFill>
                  <a:schemeClr val="tx1">
                    <a:lumMod val="85000"/>
                    <a:lumOff val="15000"/>
                  </a:schemeClr>
                </a:solidFill>
              </a:rPr>
              <a:t>).</a:t>
            </a:r>
            <a:br>
              <a:rPr lang="en-US" sz="2800" dirty="0">
                <a:solidFill>
                  <a:schemeClr val="tx1">
                    <a:lumMod val="85000"/>
                    <a:lumOff val="15000"/>
                  </a:schemeClr>
                </a:solidFill>
              </a:rPr>
            </a:br>
            <a:br>
              <a:rPr lang="en-US" sz="2800" dirty="0">
                <a:solidFill>
                  <a:schemeClr val="tx1">
                    <a:lumMod val="85000"/>
                    <a:lumOff val="15000"/>
                  </a:schemeClr>
                </a:solidFill>
              </a:rPr>
            </a:br>
            <a:r>
              <a:rPr lang="en-US" sz="2800" dirty="0">
                <a:solidFill>
                  <a:schemeClr val="tx1">
                    <a:lumMod val="85000"/>
                    <a:lumOff val="15000"/>
                  </a:schemeClr>
                </a:solidFill>
              </a:rPr>
              <a:t>3.- Print all the content of the list in a </a:t>
            </a:r>
            <a:r>
              <a:rPr lang="en-US" sz="2800" dirty="0" err="1">
                <a:solidFill>
                  <a:schemeClr val="tx1">
                    <a:lumMod val="85000"/>
                    <a:lumOff val="15000"/>
                  </a:schemeClr>
                </a:solidFill>
              </a:rPr>
              <a:t>foorloop</a:t>
            </a:r>
            <a:r>
              <a:rPr lang="en-US" sz="2800" dirty="0">
                <a:solidFill>
                  <a:schemeClr val="tx1">
                    <a:lumMod val="85000"/>
                    <a:lumOff val="15000"/>
                  </a:schemeClr>
                </a:solidFill>
              </a:rPr>
              <a:t>.</a:t>
            </a:r>
          </a:p>
        </p:txBody>
      </p:sp>
      <p:pic>
        <p:nvPicPr>
          <p:cNvPr id="3" name="Imagen 2">
            <a:extLst>
              <a:ext uri="{FF2B5EF4-FFF2-40B4-BE49-F238E27FC236}">
                <a16:creationId xmlns:a16="http://schemas.microsoft.com/office/drawing/2014/main" id="{3CD2AA33-408E-4DD9-ACD8-93A5D4221FEE}"/>
              </a:ext>
            </a:extLst>
          </p:cNvPr>
          <p:cNvPicPr>
            <a:picLocks noChangeAspect="1"/>
          </p:cNvPicPr>
          <p:nvPr/>
        </p:nvPicPr>
        <p:blipFill rotWithShape="1">
          <a:blip r:embed="rId2"/>
          <a:srcRect l="9292"/>
          <a:stretch/>
        </p:blipFill>
        <p:spPr>
          <a:xfrm>
            <a:off x="145634" y="2392138"/>
            <a:ext cx="7995476" cy="1322178"/>
          </a:xfrm>
          <a:prstGeom prst="rect">
            <a:avLst/>
          </a:prstGeom>
        </p:spPr>
      </p:pic>
      <p:cxnSp>
        <p:nvCxnSpPr>
          <p:cNvPr id="74" name="Straight Connector 73">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Rectangle 77">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ángulo 3">
            <a:extLst>
              <a:ext uri="{FF2B5EF4-FFF2-40B4-BE49-F238E27FC236}">
                <a16:creationId xmlns:a16="http://schemas.microsoft.com/office/drawing/2014/main" id="{64CB5F66-255A-40EE-A77E-076765AE84BD}"/>
              </a:ext>
            </a:extLst>
          </p:cNvPr>
          <p:cNvSpPr/>
          <p:nvPr/>
        </p:nvSpPr>
        <p:spPr>
          <a:xfrm>
            <a:off x="8209305" y="168288"/>
            <a:ext cx="2370072" cy="461665"/>
          </a:xfrm>
          <a:prstGeom prst="rect">
            <a:avLst/>
          </a:prstGeom>
        </p:spPr>
        <p:txBody>
          <a:bodyPr wrap="none">
            <a:spAutoFit/>
          </a:bodyPr>
          <a:lstStyle/>
          <a:p>
            <a:r>
              <a:rPr lang="en-US" sz="2400" dirty="0">
                <a:solidFill>
                  <a:schemeClr val="tx1">
                    <a:lumMod val="85000"/>
                    <a:lumOff val="15000"/>
                  </a:schemeClr>
                </a:solidFill>
              </a:rPr>
              <a:t>template tag = TT</a:t>
            </a:r>
            <a:endParaRPr lang="es-MX" sz="2400" dirty="0"/>
          </a:p>
        </p:txBody>
      </p:sp>
    </p:spTree>
    <p:extLst>
      <p:ext uri="{BB962C8B-B14F-4D97-AF65-F5344CB8AC3E}">
        <p14:creationId xmlns:p14="http://schemas.microsoft.com/office/powerpoint/2010/main" val="6900691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AE92C1-876D-455A-8640-9C67227873B7}"/>
              </a:ext>
            </a:extLst>
          </p:cNvPr>
          <p:cNvSpPr>
            <a:spLocks noGrp="1"/>
          </p:cNvSpPr>
          <p:nvPr>
            <p:ph type="title"/>
          </p:nvPr>
        </p:nvSpPr>
        <p:spPr/>
        <p:txBody>
          <a:bodyPr/>
          <a:lstStyle/>
          <a:p>
            <a:pPr algn="ctr"/>
            <a:r>
              <a:rPr lang="es-MX" dirty="0"/>
              <a:t>ORDERING AND DIRECT EDIT OF PAGES</a:t>
            </a:r>
          </a:p>
        </p:txBody>
      </p:sp>
    </p:spTree>
    <p:extLst>
      <p:ext uri="{BB962C8B-B14F-4D97-AF65-F5344CB8AC3E}">
        <p14:creationId xmlns:p14="http://schemas.microsoft.com/office/powerpoint/2010/main" val="26715317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1C8DEF-AC61-46EC-92DA-2AF248A1C2FA}"/>
              </a:ext>
            </a:extLst>
          </p:cNvPr>
          <p:cNvSpPr>
            <a:spLocks noGrp="1"/>
          </p:cNvSpPr>
          <p:nvPr>
            <p:ph type="title"/>
          </p:nvPr>
        </p:nvSpPr>
        <p:spPr>
          <a:xfrm>
            <a:off x="633999" y="4550229"/>
            <a:ext cx="10909073" cy="1057655"/>
          </a:xfrm>
        </p:spPr>
        <p:txBody>
          <a:bodyPr vert="horz" lIns="91440" tIns="45720" rIns="91440" bIns="45720" rtlCol="0" anchor="b">
            <a:noAutofit/>
          </a:bodyPr>
          <a:lstStyle/>
          <a:p>
            <a:r>
              <a:rPr lang="en-US" sz="4000" dirty="0">
                <a:solidFill>
                  <a:schemeClr val="tx1">
                    <a:lumMod val="85000"/>
                    <a:lumOff val="15000"/>
                  </a:schemeClr>
                </a:solidFill>
              </a:rPr>
              <a:t>We create a new field in our model called </a:t>
            </a:r>
            <a:r>
              <a:rPr lang="en-US" sz="4000" b="1" i="1" dirty="0">
                <a:solidFill>
                  <a:schemeClr val="tx1">
                    <a:lumMod val="85000"/>
                    <a:lumOff val="15000"/>
                  </a:schemeClr>
                </a:solidFill>
              </a:rPr>
              <a:t>order</a:t>
            </a:r>
            <a:r>
              <a:rPr lang="en-US" sz="4000" dirty="0">
                <a:solidFill>
                  <a:schemeClr val="tx1">
                    <a:lumMod val="85000"/>
                    <a:lumOff val="15000"/>
                  </a:schemeClr>
                </a:solidFill>
              </a:rPr>
              <a:t> and we add it to the ordering list.</a:t>
            </a:r>
          </a:p>
        </p:txBody>
      </p:sp>
      <p:pic>
        <p:nvPicPr>
          <p:cNvPr id="4" name="Imagen 3">
            <a:extLst>
              <a:ext uri="{FF2B5EF4-FFF2-40B4-BE49-F238E27FC236}">
                <a16:creationId xmlns:a16="http://schemas.microsoft.com/office/drawing/2014/main" id="{C2BA21C8-28A7-4CB6-B499-B123D0523CD5}"/>
              </a:ext>
            </a:extLst>
          </p:cNvPr>
          <p:cNvPicPr>
            <a:picLocks noChangeAspect="1"/>
          </p:cNvPicPr>
          <p:nvPr/>
        </p:nvPicPr>
        <p:blipFill>
          <a:blip r:embed="rId2"/>
          <a:stretch>
            <a:fillRect/>
          </a:stretch>
        </p:blipFill>
        <p:spPr>
          <a:xfrm>
            <a:off x="635457" y="940586"/>
            <a:ext cx="10916463" cy="3302230"/>
          </a:xfrm>
          <a:prstGeom prst="rect">
            <a:avLst/>
          </a:prstGeom>
        </p:spPr>
      </p:pic>
      <p:cxnSp>
        <p:nvCxnSpPr>
          <p:cNvPr id="17" name="Straight Connector 16">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ángulo 4">
            <a:extLst>
              <a:ext uri="{FF2B5EF4-FFF2-40B4-BE49-F238E27FC236}">
                <a16:creationId xmlns:a16="http://schemas.microsoft.com/office/drawing/2014/main" id="{9B39CEDC-FE5B-48D5-A4DF-B1073C6CF8EA}"/>
              </a:ext>
            </a:extLst>
          </p:cNvPr>
          <p:cNvSpPr/>
          <p:nvPr/>
        </p:nvSpPr>
        <p:spPr>
          <a:xfrm>
            <a:off x="3306726" y="3732028"/>
            <a:ext cx="754911" cy="3609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Rectángulo 13">
            <a:extLst>
              <a:ext uri="{FF2B5EF4-FFF2-40B4-BE49-F238E27FC236}">
                <a16:creationId xmlns:a16="http://schemas.microsoft.com/office/drawing/2014/main" id="{48FDAC78-FEEF-4860-B486-464F5963FF93}"/>
              </a:ext>
            </a:extLst>
          </p:cNvPr>
          <p:cNvSpPr/>
          <p:nvPr/>
        </p:nvSpPr>
        <p:spPr>
          <a:xfrm>
            <a:off x="1404082" y="1819959"/>
            <a:ext cx="7579662" cy="2633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0777494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361DBD6-BDE4-46C8-944F-6E9D7A4828A9}"/>
              </a:ext>
            </a:extLst>
          </p:cNvPr>
          <p:cNvSpPr>
            <a:spLocks noGrp="1"/>
          </p:cNvSpPr>
          <p:nvPr>
            <p:ph type="title"/>
          </p:nvPr>
        </p:nvSpPr>
        <p:spPr>
          <a:xfrm>
            <a:off x="8141110" y="639097"/>
            <a:ext cx="3401961" cy="3686015"/>
          </a:xfrm>
        </p:spPr>
        <p:txBody>
          <a:bodyPr vert="horz" lIns="91440" tIns="45720" rIns="91440" bIns="45720" rtlCol="0" anchor="b">
            <a:noAutofit/>
          </a:bodyPr>
          <a:lstStyle/>
          <a:p>
            <a:r>
              <a:rPr lang="en-US" sz="3200" dirty="0">
                <a:solidFill>
                  <a:schemeClr val="tx1">
                    <a:lumMod val="85000"/>
                    <a:lumOff val="15000"/>
                  </a:schemeClr>
                </a:solidFill>
              </a:rPr>
              <a:t>We’ll make use of one of the default preprocessors Django set by default. This is about the user authentication.</a:t>
            </a:r>
          </a:p>
        </p:txBody>
      </p:sp>
      <p:pic>
        <p:nvPicPr>
          <p:cNvPr id="3" name="Imagen 2">
            <a:extLst>
              <a:ext uri="{FF2B5EF4-FFF2-40B4-BE49-F238E27FC236}">
                <a16:creationId xmlns:a16="http://schemas.microsoft.com/office/drawing/2014/main" id="{9CF0968A-80F4-40AF-B7F2-EC14AFB49440}"/>
              </a:ext>
            </a:extLst>
          </p:cNvPr>
          <p:cNvPicPr>
            <a:picLocks noChangeAspect="1"/>
          </p:cNvPicPr>
          <p:nvPr/>
        </p:nvPicPr>
        <p:blipFill>
          <a:blip r:embed="rId2"/>
          <a:stretch>
            <a:fillRect/>
          </a:stretch>
        </p:blipFill>
        <p:spPr>
          <a:xfrm>
            <a:off x="633999" y="1171257"/>
            <a:ext cx="6912217" cy="3991804"/>
          </a:xfrm>
          <a:prstGeom prst="rect">
            <a:avLst/>
          </a:prstGeom>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2624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37F4131-C97E-4CEF-91C7-80ED2D8232ED}"/>
              </a:ext>
            </a:extLst>
          </p:cNvPr>
          <p:cNvSpPr>
            <a:spLocks noGrp="1"/>
          </p:cNvSpPr>
          <p:nvPr>
            <p:ph type="title"/>
          </p:nvPr>
        </p:nvSpPr>
        <p:spPr>
          <a:xfrm>
            <a:off x="633999" y="3923417"/>
            <a:ext cx="10909073" cy="1684468"/>
          </a:xfrm>
        </p:spPr>
        <p:txBody>
          <a:bodyPr vert="horz" lIns="91440" tIns="45720" rIns="91440" bIns="45720" rtlCol="0" anchor="b">
            <a:noAutofit/>
          </a:bodyPr>
          <a:lstStyle/>
          <a:p>
            <a:pPr algn="ctr"/>
            <a:r>
              <a:rPr lang="en-US" sz="2400" dirty="0">
                <a:solidFill>
                  <a:schemeClr val="tx1">
                    <a:lumMod val="85000"/>
                    <a:lumOff val="15000"/>
                  </a:schemeClr>
                </a:solidFill>
              </a:rPr>
              <a:t>What we want is to redirect the user to edit the current page. So we first check if the user is authenticated and if it is then the edit link will appear. But the </a:t>
            </a:r>
            <a:r>
              <a:rPr lang="en-US" sz="2400" dirty="0" err="1">
                <a:solidFill>
                  <a:schemeClr val="tx1">
                    <a:lumMod val="85000"/>
                    <a:lumOff val="15000"/>
                  </a:schemeClr>
                </a:solidFill>
              </a:rPr>
              <a:t>url</a:t>
            </a:r>
            <a:r>
              <a:rPr lang="en-US" sz="2400" dirty="0">
                <a:solidFill>
                  <a:schemeClr val="tx1">
                    <a:lumMod val="85000"/>
                    <a:lumOff val="15000"/>
                  </a:schemeClr>
                </a:solidFill>
              </a:rPr>
              <a:t> must be like this: ‘</a:t>
            </a:r>
            <a:r>
              <a:rPr lang="en-US" sz="2400" b="1" dirty="0" err="1">
                <a:solidFill>
                  <a:schemeClr val="tx1">
                    <a:lumMod val="85000"/>
                    <a:lumOff val="15000"/>
                  </a:schemeClr>
                </a:solidFill>
              </a:rPr>
              <a:t>admin:App_Model_Action</a:t>
            </a:r>
            <a:r>
              <a:rPr lang="en-US" sz="2400" b="1" dirty="0">
                <a:solidFill>
                  <a:schemeClr val="tx1">
                    <a:lumMod val="85000"/>
                    <a:lumOff val="15000"/>
                  </a:schemeClr>
                </a:solidFill>
              </a:rPr>
              <a:t>’ Model.id </a:t>
            </a:r>
            <a:br>
              <a:rPr lang="en-US" sz="2400" b="1" dirty="0">
                <a:solidFill>
                  <a:schemeClr val="tx1">
                    <a:lumMod val="85000"/>
                    <a:lumOff val="15000"/>
                  </a:schemeClr>
                </a:solidFill>
              </a:rPr>
            </a:br>
            <a:r>
              <a:rPr lang="en-US" sz="2400" dirty="0">
                <a:solidFill>
                  <a:schemeClr val="tx1">
                    <a:lumMod val="85000"/>
                    <a:lumOff val="15000"/>
                  </a:schemeClr>
                </a:solidFill>
              </a:rPr>
              <a:t>In this case: ‘</a:t>
            </a:r>
            <a:r>
              <a:rPr lang="en-US" sz="2400" b="1" dirty="0" err="1">
                <a:solidFill>
                  <a:schemeClr val="tx1">
                    <a:lumMod val="85000"/>
                    <a:lumOff val="15000"/>
                  </a:schemeClr>
                </a:solidFill>
              </a:rPr>
              <a:t>admin:pages_page_change</a:t>
            </a:r>
            <a:r>
              <a:rPr lang="en-US" sz="2400" b="1" dirty="0">
                <a:solidFill>
                  <a:schemeClr val="tx1">
                    <a:lumMod val="85000"/>
                    <a:lumOff val="15000"/>
                  </a:schemeClr>
                </a:solidFill>
              </a:rPr>
              <a:t>’ page.id</a:t>
            </a:r>
            <a:br>
              <a:rPr lang="en-US" sz="2400" b="1" dirty="0">
                <a:solidFill>
                  <a:schemeClr val="tx1">
                    <a:lumMod val="85000"/>
                    <a:lumOff val="15000"/>
                  </a:schemeClr>
                </a:solidFill>
              </a:rPr>
            </a:br>
            <a:br>
              <a:rPr lang="en-US" sz="2400" b="1" dirty="0">
                <a:solidFill>
                  <a:schemeClr val="tx1">
                    <a:lumMod val="85000"/>
                    <a:lumOff val="15000"/>
                  </a:schemeClr>
                </a:solidFill>
              </a:rPr>
            </a:br>
            <a:r>
              <a:rPr lang="en-US" sz="2400" dirty="0">
                <a:solidFill>
                  <a:schemeClr val="tx1">
                    <a:lumMod val="85000"/>
                    <a:lumOff val="15000"/>
                  </a:schemeClr>
                </a:solidFill>
              </a:rPr>
              <a:t>This last one is a parameter</a:t>
            </a:r>
            <a:endParaRPr lang="en-US" sz="2400" b="1" dirty="0">
              <a:solidFill>
                <a:schemeClr val="tx1">
                  <a:lumMod val="85000"/>
                  <a:lumOff val="15000"/>
                </a:schemeClr>
              </a:solidFill>
            </a:endParaRPr>
          </a:p>
        </p:txBody>
      </p:sp>
      <p:pic>
        <p:nvPicPr>
          <p:cNvPr id="4" name="Imagen 3">
            <a:extLst>
              <a:ext uri="{FF2B5EF4-FFF2-40B4-BE49-F238E27FC236}">
                <a16:creationId xmlns:a16="http://schemas.microsoft.com/office/drawing/2014/main" id="{038C5AC2-5266-4B02-8D5B-2F37C1706969}"/>
              </a:ext>
            </a:extLst>
          </p:cNvPr>
          <p:cNvPicPr>
            <a:picLocks noChangeAspect="1"/>
          </p:cNvPicPr>
          <p:nvPr/>
        </p:nvPicPr>
        <p:blipFill>
          <a:blip r:embed="rId2"/>
          <a:stretch>
            <a:fillRect/>
          </a:stretch>
        </p:blipFill>
        <p:spPr>
          <a:xfrm>
            <a:off x="721086" y="1038447"/>
            <a:ext cx="10916463" cy="2128711"/>
          </a:xfrm>
          <a:prstGeom prst="rect">
            <a:avLst/>
          </a:prstGeom>
        </p:spPr>
      </p:pic>
      <p:cxnSp>
        <p:nvCxnSpPr>
          <p:cNvPr id="17" name="Straight Connector 16">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063510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AE92C1-876D-455A-8640-9C67227873B7}"/>
              </a:ext>
            </a:extLst>
          </p:cNvPr>
          <p:cNvSpPr>
            <a:spLocks noGrp="1"/>
          </p:cNvSpPr>
          <p:nvPr>
            <p:ph type="title"/>
          </p:nvPr>
        </p:nvSpPr>
        <p:spPr/>
        <p:txBody>
          <a:bodyPr/>
          <a:lstStyle/>
          <a:p>
            <a:pPr algn="ctr"/>
            <a:r>
              <a:rPr lang="es-MX" dirty="0"/>
              <a:t>CUSTOM ADMIN PANEL (3)</a:t>
            </a:r>
          </a:p>
        </p:txBody>
      </p:sp>
    </p:spTree>
    <p:extLst>
      <p:ext uri="{BB962C8B-B14F-4D97-AF65-F5344CB8AC3E}">
        <p14:creationId xmlns:p14="http://schemas.microsoft.com/office/powerpoint/2010/main" val="1619899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E59021-743F-4EEE-A2C8-EDB0C911C15B}"/>
              </a:ext>
            </a:extLst>
          </p:cNvPr>
          <p:cNvSpPr>
            <a:spLocks noGrp="1"/>
          </p:cNvSpPr>
          <p:nvPr>
            <p:ph type="title"/>
          </p:nvPr>
        </p:nvSpPr>
        <p:spPr/>
        <p:txBody>
          <a:bodyPr/>
          <a:lstStyle/>
          <a:p>
            <a:r>
              <a:rPr lang="es-MX" dirty="0" err="1"/>
              <a:t>Install</a:t>
            </a:r>
            <a:r>
              <a:rPr lang="es-MX" dirty="0"/>
              <a:t> </a:t>
            </a:r>
            <a:r>
              <a:rPr lang="es-MX" dirty="0" err="1"/>
              <a:t>ckeditor</a:t>
            </a:r>
            <a:endParaRPr lang="es-MX" dirty="0"/>
          </a:p>
        </p:txBody>
      </p:sp>
      <p:sp>
        <p:nvSpPr>
          <p:cNvPr id="3" name="CuadroTexto 2">
            <a:extLst>
              <a:ext uri="{FF2B5EF4-FFF2-40B4-BE49-F238E27FC236}">
                <a16:creationId xmlns:a16="http://schemas.microsoft.com/office/drawing/2014/main" id="{1CE47922-D451-4980-AB16-CDFBB60891FA}"/>
              </a:ext>
            </a:extLst>
          </p:cNvPr>
          <p:cNvSpPr txBox="1"/>
          <p:nvPr/>
        </p:nvSpPr>
        <p:spPr>
          <a:xfrm>
            <a:off x="1773809" y="2139885"/>
            <a:ext cx="8644380" cy="923330"/>
          </a:xfrm>
          <a:prstGeom prst="rect">
            <a:avLst/>
          </a:prstGeom>
          <a:noFill/>
        </p:spPr>
        <p:txBody>
          <a:bodyPr wrap="square" rtlCol="0">
            <a:spAutoFit/>
          </a:bodyPr>
          <a:lstStyle/>
          <a:p>
            <a:pPr algn="ctr"/>
            <a:r>
              <a:rPr lang="es-MX" b="1" i="1" dirty="0" err="1"/>
              <a:t>pip</a:t>
            </a:r>
            <a:r>
              <a:rPr lang="es-MX" b="1" i="1" dirty="0"/>
              <a:t> </a:t>
            </a:r>
            <a:r>
              <a:rPr lang="es-MX" b="1" i="1" dirty="0" err="1"/>
              <a:t>install</a:t>
            </a:r>
            <a:r>
              <a:rPr lang="es-MX" b="1" i="1" dirty="0"/>
              <a:t> </a:t>
            </a:r>
            <a:r>
              <a:rPr lang="es-MX" b="1" i="1" dirty="0" err="1"/>
              <a:t>django-ckeditor</a:t>
            </a:r>
            <a:endParaRPr lang="es-MX" b="1" i="1" dirty="0"/>
          </a:p>
          <a:p>
            <a:pPr algn="ctr"/>
            <a:endParaRPr lang="es-MX" b="1" i="1" dirty="0"/>
          </a:p>
          <a:p>
            <a:pPr algn="ctr"/>
            <a:r>
              <a:rPr lang="es-MX" dirty="0" err="1"/>
              <a:t>Remember</a:t>
            </a:r>
            <a:r>
              <a:rPr lang="es-MX" dirty="0"/>
              <a:t> to </a:t>
            </a:r>
            <a:r>
              <a:rPr lang="es-MX" dirty="0" err="1"/>
              <a:t>add</a:t>
            </a:r>
            <a:r>
              <a:rPr lang="es-MX" dirty="0"/>
              <a:t> </a:t>
            </a:r>
            <a:r>
              <a:rPr lang="es-MX" dirty="0" err="1"/>
              <a:t>it</a:t>
            </a:r>
            <a:r>
              <a:rPr lang="es-MX" dirty="0"/>
              <a:t> to the </a:t>
            </a:r>
            <a:r>
              <a:rPr lang="es-MX" dirty="0" err="1"/>
              <a:t>list</a:t>
            </a:r>
            <a:r>
              <a:rPr lang="es-MX" dirty="0"/>
              <a:t> of </a:t>
            </a:r>
            <a:r>
              <a:rPr lang="es-MX" dirty="0" err="1"/>
              <a:t>installed</a:t>
            </a:r>
            <a:r>
              <a:rPr lang="es-MX" dirty="0"/>
              <a:t> apps in setting.py.</a:t>
            </a:r>
          </a:p>
        </p:txBody>
      </p:sp>
      <p:pic>
        <p:nvPicPr>
          <p:cNvPr id="4" name="Imagen 3">
            <a:extLst>
              <a:ext uri="{FF2B5EF4-FFF2-40B4-BE49-F238E27FC236}">
                <a16:creationId xmlns:a16="http://schemas.microsoft.com/office/drawing/2014/main" id="{8D81CE6B-0914-42BF-8E6A-5F9AEE359074}"/>
              </a:ext>
            </a:extLst>
          </p:cNvPr>
          <p:cNvPicPr>
            <a:picLocks noChangeAspect="1"/>
          </p:cNvPicPr>
          <p:nvPr/>
        </p:nvPicPr>
        <p:blipFill>
          <a:blip r:embed="rId2"/>
          <a:stretch>
            <a:fillRect/>
          </a:stretch>
        </p:blipFill>
        <p:spPr>
          <a:xfrm>
            <a:off x="2801225" y="3465740"/>
            <a:ext cx="6589549" cy="1826806"/>
          </a:xfrm>
          <a:prstGeom prst="rect">
            <a:avLst/>
          </a:prstGeom>
        </p:spPr>
      </p:pic>
    </p:spTree>
    <p:extLst>
      <p:ext uri="{BB962C8B-B14F-4D97-AF65-F5344CB8AC3E}">
        <p14:creationId xmlns:p14="http://schemas.microsoft.com/office/powerpoint/2010/main" val="4284469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DJANGO IS INTERNATIONAL, SO YOU CAN CHANGE THE DEFAULT LANGUAGE</a:t>
            </a:r>
          </a:p>
        </p:txBody>
      </p:sp>
      <p:pic>
        <p:nvPicPr>
          <p:cNvPr id="3" name="Imagen 2"/>
          <p:cNvPicPr>
            <a:picLocks noChangeAspect="1"/>
          </p:cNvPicPr>
          <p:nvPr/>
        </p:nvPicPr>
        <p:blipFill>
          <a:blip r:embed="rId2"/>
          <a:stretch>
            <a:fillRect/>
          </a:stretch>
        </p:blipFill>
        <p:spPr>
          <a:xfrm>
            <a:off x="6276109" y="2651439"/>
            <a:ext cx="5791200" cy="2312076"/>
          </a:xfrm>
          <a:prstGeom prst="rect">
            <a:avLst/>
          </a:prstGeom>
        </p:spPr>
      </p:pic>
      <p:pic>
        <p:nvPicPr>
          <p:cNvPr id="4" name="Imagen 3"/>
          <p:cNvPicPr>
            <a:picLocks noChangeAspect="1"/>
          </p:cNvPicPr>
          <p:nvPr/>
        </p:nvPicPr>
        <p:blipFill>
          <a:blip r:embed="rId3"/>
          <a:stretch>
            <a:fillRect/>
          </a:stretch>
        </p:blipFill>
        <p:spPr>
          <a:xfrm>
            <a:off x="-1" y="2655678"/>
            <a:ext cx="6088761" cy="2307837"/>
          </a:xfrm>
          <a:prstGeom prst="rect">
            <a:avLst/>
          </a:prstGeom>
        </p:spPr>
      </p:pic>
      <p:sp>
        <p:nvSpPr>
          <p:cNvPr id="5" name="CuadroTexto 4"/>
          <p:cNvSpPr txBox="1"/>
          <p:nvPr/>
        </p:nvSpPr>
        <p:spPr>
          <a:xfrm>
            <a:off x="1610433" y="5080061"/>
            <a:ext cx="2867891" cy="369332"/>
          </a:xfrm>
          <a:prstGeom prst="rect">
            <a:avLst/>
          </a:prstGeom>
          <a:noFill/>
        </p:spPr>
        <p:txBody>
          <a:bodyPr wrap="square" rtlCol="0">
            <a:spAutoFit/>
          </a:bodyPr>
          <a:lstStyle/>
          <a:p>
            <a:pPr algn="ctr"/>
            <a:r>
              <a:rPr lang="es-MX" dirty="0"/>
              <a:t>ENGLISH – UNITED STATES</a:t>
            </a:r>
          </a:p>
        </p:txBody>
      </p:sp>
      <p:sp>
        <p:nvSpPr>
          <p:cNvPr id="6" name="CuadroTexto 5"/>
          <p:cNvSpPr txBox="1"/>
          <p:nvPr/>
        </p:nvSpPr>
        <p:spPr>
          <a:xfrm>
            <a:off x="7737763" y="5080061"/>
            <a:ext cx="2867891" cy="369332"/>
          </a:xfrm>
          <a:prstGeom prst="rect">
            <a:avLst/>
          </a:prstGeom>
          <a:noFill/>
        </p:spPr>
        <p:txBody>
          <a:bodyPr wrap="square" rtlCol="0">
            <a:spAutoFit/>
          </a:bodyPr>
          <a:lstStyle/>
          <a:p>
            <a:pPr algn="ctr"/>
            <a:r>
              <a:rPr lang="es-MX" dirty="0"/>
              <a:t>ESPAÑOL -MÉXICO</a:t>
            </a:r>
          </a:p>
        </p:txBody>
      </p:sp>
    </p:spTree>
    <p:extLst>
      <p:ext uri="{BB962C8B-B14F-4D97-AF65-F5344CB8AC3E}">
        <p14:creationId xmlns:p14="http://schemas.microsoft.com/office/powerpoint/2010/main" val="21354407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4112C60-DD79-49F4-BCA9-508CEC117AB7}"/>
              </a:ext>
            </a:extLst>
          </p:cNvPr>
          <p:cNvSpPr>
            <a:spLocks noGrp="1"/>
          </p:cNvSpPr>
          <p:nvPr>
            <p:ph type="title"/>
          </p:nvPr>
        </p:nvSpPr>
        <p:spPr>
          <a:xfrm>
            <a:off x="8141110" y="639097"/>
            <a:ext cx="3401961" cy="3686015"/>
          </a:xfrm>
        </p:spPr>
        <p:txBody>
          <a:bodyPr vert="horz" lIns="91440" tIns="45720" rIns="91440" bIns="45720" rtlCol="0" anchor="b">
            <a:noAutofit/>
          </a:bodyPr>
          <a:lstStyle/>
          <a:p>
            <a:r>
              <a:rPr lang="en-US" sz="2800" dirty="0">
                <a:solidFill>
                  <a:schemeClr val="tx1">
                    <a:lumMod val="85000"/>
                    <a:lumOff val="15000"/>
                  </a:schemeClr>
                </a:solidFill>
              </a:rPr>
              <a:t>Now, in our models we import and substitute </a:t>
            </a:r>
            <a:r>
              <a:rPr lang="en-US" sz="2800" b="1" i="1" dirty="0" err="1">
                <a:solidFill>
                  <a:schemeClr val="tx1">
                    <a:lumMod val="85000"/>
                    <a:lumOff val="15000"/>
                  </a:schemeClr>
                </a:solidFill>
              </a:rPr>
              <a:t>RichTextField</a:t>
            </a:r>
            <a:r>
              <a:rPr lang="en-US" sz="2800" dirty="0">
                <a:solidFill>
                  <a:schemeClr val="tx1">
                    <a:lumMod val="85000"/>
                    <a:lumOff val="15000"/>
                  </a:schemeClr>
                </a:solidFill>
              </a:rPr>
              <a:t> (from </a:t>
            </a:r>
            <a:r>
              <a:rPr lang="en-US" sz="2800" dirty="0" err="1">
                <a:solidFill>
                  <a:schemeClr val="tx1">
                    <a:lumMod val="85000"/>
                    <a:lumOff val="15000"/>
                  </a:schemeClr>
                </a:solidFill>
              </a:rPr>
              <a:t>ckeditor.fields</a:t>
            </a:r>
            <a:r>
              <a:rPr lang="en-US" sz="2800" dirty="0">
                <a:solidFill>
                  <a:schemeClr val="tx1">
                    <a:lumMod val="85000"/>
                    <a:lumOff val="15000"/>
                  </a:schemeClr>
                </a:solidFill>
              </a:rPr>
              <a:t>) in the fields where we want to use the text editor.</a:t>
            </a:r>
            <a:br>
              <a:rPr lang="en-US" sz="2800" dirty="0">
                <a:solidFill>
                  <a:schemeClr val="tx1">
                    <a:lumMod val="85000"/>
                    <a:lumOff val="15000"/>
                  </a:schemeClr>
                </a:solidFill>
              </a:rPr>
            </a:br>
            <a:br>
              <a:rPr lang="en-US" sz="2800" dirty="0">
                <a:solidFill>
                  <a:schemeClr val="tx1">
                    <a:lumMod val="85000"/>
                    <a:lumOff val="15000"/>
                  </a:schemeClr>
                </a:solidFill>
              </a:rPr>
            </a:br>
            <a:r>
              <a:rPr lang="en-US" sz="2800" dirty="0">
                <a:solidFill>
                  <a:schemeClr val="tx1">
                    <a:lumMod val="85000"/>
                    <a:lumOff val="15000"/>
                  </a:schemeClr>
                </a:solidFill>
              </a:rPr>
              <a:t>In this case will be only in the content field.</a:t>
            </a:r>
          </a:p>
        </p:txBody>
      </p:sp>
      <p:pic>
        <p:nvPicPr>
          <p:cNvPr id="3" name="Imagen 2">
            <a:extLst>
              <a:ext uri="{FF2B5EF4-FFF2-40B4-BE49-F238E27FC236}">
                <a16:creationId xmlns:a16="http://schemas.microsoft.com/office/drawing/2014/main" id="{31CE34C8-A0D1-4E83-AF0F-866F991415F9}"/>
              </a:ext>
            </a:extLst>
          </p:cNvPr>
          <p:cNvPicPr>
            <a:picLocks noChangeAspect="1"/>
          </p:cNvPicPr>
          <p:nvPr/>
        </p:nvPicPr>
        <p:blipFill>
          <a:blip r:embed="rId2"/>
          <a:stretch>
            <a:fillRect/>
          </a:stretch>
        </p:blipFill>
        <p:spPr>
          <a:xfrm>
            <a:off x="633999" y="2121686"/>
            <a:ext cx="6912217" cy="2090945"/>
          </a:xfrm>
          <a:prstGeom prst="rect">
            <a:avLst/>
          </a:prstGeom>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06355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C692EC2-41C0-49EE-AE01-4A1D47F45B04}"/>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dirty="0">
                <a:solidFill>
                  <a:schemeClr val="tx1">
                    <a:lumMod val="85000"/>
                    <a:lumOff val="15000"/>
                  </a:schemeClr>
                </a:solidFill>
              </a:rPr>
              <a:t>Now it looks like this.</a:t>
            </a:r>
          </a:p>
        </p:txBody>
      </p:sp>
      <p:pic>
        <p:nvPicPr>
          <p:cNvPr id="3" name="Imagen 2">
            <a:extLst>
              <a:ext uri="{FF2B5EF4-FFF2-40B4-BE49-F238E27FC236}">
                <a16:creationId xmlns:a16="http://schemas.microsoft.com/office/drawing/2014/main" id="{16EB45DA-9645-45ED-8A39-DC4595596CC9}"/>
              </a:ext>
            </a:extLst>
          </p:cNvPr>
          <p:cNvPicPr>
            <a:picLocks noChangeAspect="1"/>
          </p:cNvPicPr>
          <p:nvPr/>
        </p:nvPicPr>
        <p:blipFill>
          <a:blip r:embed="rId2"/>
          <a:stretch>
            <a:fillRect/>
          </a:stretch>
        </p:blipFill>
        <p:spPr>
          <a:xfrm>
            <a:off x="633999" y="1551428"/>
            <a:ext cx="6912217" cy="3231461"/>
          </a:xfrm>
          <a:prstGeom prst="rect">
            <a:avLst/>
          </a:prstGeom>
          <a:ln>
            <a:solidFill>
              <a:schemeClr val="tx1"/>
            </a:solidFill>
          </a:ln>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721832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07CD874-7491-41E4-8DF2-6EDC89832F56}"/>
              </a:ext>
            </a:extLst>
          </p:cNvPr>
          <p:cNvSpPr>
            <a:spLocks noGrp="1"/>
          </p:cNvSpPr>
          <p:nvPr>
            <p:ph type="title"/>
          </p:nvPr>
        </p:nvSpPr>
        <p:spPr>
          <a:xfrm>
            <a:off x="8141110" y="639097"/>
            <a:ext cx="3401961" cy="3686015"/>
          </a:xfrm>
        </p:spPr>
        <p:txBody>
          <a:bodyPr vert="horz" lIns="91440" tIns="45720" rIns="91440" bIns="45720" rtlCol="0" anchor="b">
            <a:noAutofit/>
          </a:bodyPr>
          <a:lstStyle/>
          <a:p>
            <a:pPr algn="ctr"/>
            <a:r>
              <a:rPr lang="en-US" sz="3200" dirty="0">
                <a:solidFill>
                  <a:schemeClr val="tx1">
                    <a:lumMod val="85000"/>
                    <a:lumOff val="15000"/>
                  </a:schemeClr>
                </a:solidFill>
              </a:rPr>
              <a:t>We can custom our </a:t>
            </a:r>
            <a:r>
              <a:rPr lang="en-US" sz="3200" dirty="0" err="1">
                <a:solidFill>
                  <a:schemeClr val="tx1">
                    <a:lumMod val="85000"/>
                    <a:lumOff val="15000"/>
                  </a:schemeClr>
                </a:solidFill>
              </a:rPr>
              <a:t>ckeditor</a:t>
            </a:r>
            <a:r>
              <a:rPr lang="en-US" sz="3200" dirty="0">
                <a:solidFill>
                  <a:schemeClr val="tx1">
                    <a:lumMod val="85000"/>
                    <a:lumOff val="15000"/>
                  </a:schemeClr>
                </a:solidFill>
              </a:rPr>
              <a:t> configurations as we need them.</a:t>
            </a:r>
            <a:br>
              <a:rPr lang="en-US" sz="3200" dirty="0">
                <a:solidFill>
                  <a:schemeClr val="tx1">
                    <a:lumMod val="85000"/>
                    <a:lumOff val="15000"/>
                  </a:schemeClr>
                </a:solidFill>
              </a:rPr>
            </a:br>
            <a:br>
              <a:rPr lang="en-US" sz="3200" dirty="0">
                <a:solidFill>
                  <a:schemeClr val="tx1">
                    <a:lumMod val="85000"/>
                    <a:lumOff val="15000"/>
                  </a:schemeClr>
                </a:solidFill>
              </a:rPr>
            </a:br>
            <a:r>
              <a:rPr lang="en-US" sz="3200" dirty="0">
                <a:solidFill>
                  <a:schemeClr val="tx1">
                    <a:lumMod val="85000"/>
                    <a:lumOff val="15000"/>
                  </a:schemeClr>
                </a:solidFill>
              </a:rPr>
              <a:t>Check out the documentation.</a:t>
            </a:r>
          </a:p>
        </p:txBody>
      </p:sp>
      <p:pic>
        <p:nvPicPr>
          <p:cNvPr id="3" name="Imagen 2">
            <a:extLst>
              <a:ext uri="{FF2B5EF4-FFF2-40B4-BE49-F238E27FC236}">
                <a16:creationId xmlns:a16="http://schemas.microsoft.com/office/drawing/2014/main" id="{CCF496D9-C54A-49F9-9D60-2B5DEFA7676D}"/>
              </a:ext>
            </a:extLst>
          </p:cNvPr>
          <p:cNvPicPr>
            <a:picLocks noChangeAspect="1"/>
          </p:cNvPicPr>
          <p:nvPr/>
        </p:nvPicPr>
        <p:blipFill>
          <a:blip r:embed="rId2"/>
          <a:stretch>
            <a:fillRect/>
          </a:stretch>
        </p:blipFill>
        <p:spPr>
          <a:xfrm>
            <a:off x="633999" y="1164326"/>
            <a:ext cx="6912217" cy="4005666"/>
          </a:xfrm>
          <a:prstGeom prst="rect">
            <a:avLst/>
          </a:prstGeom>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ángulo 3">
            <a:extLst>
              <a:ext uri="{FF2B5EF4-FFF2-40B4-BE49-F238E27FC236}">
                <a16:creationId xmlns:a16="http://schemas.microsoft.com/office/drawing/2014/main" id="{E9161835-B47A-48B6-9A4F-1E6E95E50FCC}"/>
              </a:ext>
            </a:extLst>
          </p:cNvPr>
          <p:cNvSpPr/>
          <p:nvPr/>
        </p:nvSpPr>
        <p:spPr>
          <a:xfrm>
            <a:off x="7681189" y="4430631"/>
            <a:ext cx="3999941" cy="307777"/>
          </a:xfrm>
          <a:prstGeom prst="rect">
            <a:avLst/>
          </a:prstGeom>
        </p:spPr>
        <p:txBody>
          <a:bodyPr wrap="none">
            <a:spAutoFit/>
          </a:bodyPr>
          <a:lstStyle/>
          <a:p>
            <a:r>
              <a:rPr lang="es-MX" sz="1400" dirty="0">
                <a:hlinkClick r:id="rId3"/>
              </a:rPr>
              <a:t>https://github.com/django-ckeditor/django-ckeditor</a:t>
            </a:r>
            <a:endParaRPr lang="es-MX" sz="1400" dirty="0"/>
          </a:p>
        </p:txBody>
      </p:sp>
    </p:spTree>
    <p:extLst>
      <p:ext uri="{BB962C8B-B14F-4D97-AF65-F5344CB8AC3E}">
        <p14:creationId xmlns:p14="http://schemas.microsoft.com/office/powerpoint/2010/main" val="23135183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3">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E7BC2B8-BFDE-4010-B865-A720816B68F4}"/>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But we will leave it this way.</a:t>
            </a:r>
          </a:p>
        </p:txBody>
      </p:sp>
      <p:pic>
        <p:nvPicPr>
          <p:cNvPr id="3" name="Imagen 2">
            <a:extLst>
              <a:ext uri="{FF2B5EF4-FFF2-40B4-BE49-F238E27FC236}">
                <a16:creationId xmlns:a16="http://schemas.microsoft.com/office/drawing/2014/main" id="{1C89E04B-54C6-4D4E-81ED-8457DD5D7C42}"/>
              </a:ext>
            </a:extLst>
          </p:cNvPr>
          <p:cNvPicPr>
            <a:picLocks noChangeAspect="1"/>
          </p:cNvPicPr>
          <p:nvPr/>
        </p:nvPicPr>
        <p:blipFill>
          <a:blip r:embed="rId2"/>
          <a:stretch>
            <a:fillRect/>
          </a:stretch>
        </p:blipFill>
        <p:spPr>
          <a:xfrm>
            <a:off x="635457" y="1295370"/>
            <a:ext cx="10916463" cy="2947446"/>
          </a:xfrm>
          <a:prstGeom prst="rect">
            <a:avLst/>
          </a:prstGeom>
        </p:spPr>
      </p:pic>
      <p:cxnSp>
        <p:nvCxnSpPr>
          <p:cNvPr id="26" name="Straight Connector 15">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7" name="Rectangle 17">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19">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456963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752DB4-CC6E-41F2-9195-D6390D3E1C83}"/>
              </a:ext>
            </a:extLst>
          </p:cNvPr>
          <p:cNvSpPr>
            <a:spLocks noGrp="1"/>
          </p:cNvSpPr>
          <p:nvPr>
            <p:ph type="title"/>
          </p:nvPr>
        </p:nvSpPr>
        <p:spPr/>
        <p:txBody>
          <a:bodyPr>
            <a:noAutofit/>
          </a:bodyPr>
          <a:lstStyle/>
          <a:p>
            <a:r>
              <a:rPr lang="es-MX" sz="4000" dirty="0"/>
              <a:t>For </a:t>
            </a:r>
            <a:r>
              <a:rPr lang="es-MX" sz="4000" dirty="0" err="1"/>
              <a:t>now</a:t>
            </a:r>
            <a:r>
              <a:rPr lang="es-MX" sz="4000" dirty="0"/>
              <a:t> the </a:t>
            </a:r>
            <a:r>
              <a:rPr lang="es-MX" sz="4000" dirty="0" err="1"/>
              <a:t>result</a:t>
            </a:r>
            <a:r>
              <a:rPr lang="es-MX" sz="4000" dirty="0"/>
              <a:t> looks </a:t>
            </a:r>
            <a:r>
              <a:rPr lang="es-MX" sz="4000" dirty="0" err="1"/>
              <a:t>like</a:t>
            </a:r>
            <a:r>
              <a:rPr lang="es-MX" sz="4000" dirty="0"/>
              <a:t> </a:t>
            </a:r>
            <a:r>
              <a:rPr lang="es-MX" sz="4000" dirty="0" err="1"/>
              <a:t>this</a:t>
            </a:r>
            <a:r>
              <a:rPr lang="es-MX" sz="4000" dirty="0"/>
              <a:t>, </a:t>
            </a:r>
            <a:r>
              <a:rPr lang="es-MX" sz="4000" dirty="0" err="1"/>
              <a:t>but</a:t>
            </a:r>
            <a:r>
              <a:rPr lang="es-MX" sz="4000" dirty="0"/>
              <a:t> no </a:t>
            </a:r>
            <a:r>
              <a:rPr lang="es-MX" sz="4000" dirty="0" err="1"/>
              <a:t>worrie</a:t>
            </a:r>
            <a:r>
              <a:rPr lang="es-MX" sz="4000" dirty="0"/>
              <a:t>, </a:t>
            </a:r>
            <a:r>
              <a:rPr lang="es-MX" sz="4000" dirty="0" err="1"/>
              <a:t>we</a:t>
            </a:r>
            <a:r>
              <a:rPr lang="es-MX" sz="4000" dirty="0"/>
              <a:t> </a:t>
            </a:r>
            <a:r>
              <a:rPr lang="es-MX" sz="4000" dirty="0" err="1"/>
              <a:t>just</a:t>
            </a:r>
            <a:r>
              <a:rPr lang="es-MX" sz="4000" dirty="0"/>
              <a:t> </a:t>
            </a:r>
            <a:r>
              <a:rPr lang="es-MX" sz="4000" dirty="0" err="1"/>
              <a:t>need</a:t>
            </a:r>
            <a:r>
              <a:rPr lang="es-MX" sz="4000" dirty="0"/>
              <a:t> to </a:t>
            </a:r>
            <a:r>
              <a:rPr lang="es-MX" sz="4000" dirty="0" err="1"/>
              <a:t>tell</a:t>
            </a:r>
            <a:r>
              <a:rPr lang="es-MX" sz="4000" dirty="0"/>
              <a:t> </a:t>
            </a:r>
            <a:r>
              <a:rPr lang="es-MX" sz="4000" dirty="0" err="1"/>
              <a:t>django</a:t>
            </a:r>
            <a:r>
              <a:rPr lang="es-MX" sz="4000" dirty="0"/>
              <a:t> that is a </a:t>
            </a:r>
            <a:r>
              <a:rPr lang="es-MX" sz="4000" dirty="0" err="1"/>
              <a:t>safe</a:t>
            </a:r>
            <a:r>
              <a:rPr lang="es-MX" sz="4000" dirty="0"/>
              <a:t> </a:t>
            </a:r>
            <a:r>
              <a:rPr lang="es-MX" sz="4000" dirty="0" err="1"/>
              <a:t>text</a:t>
            </a:r>
            <a:endParaRPr lang="es-MX" sz="4000" dirty="0"/>
          </a:p>
        </p:txBody>
      </p:sp>
      <p:pic>
        <p:nvPicPr>
          <p:cNvPr id="4" name="Imagen 3">
            <a:extLst>
              <a:ext uri="{FF2B5EF4-FFF2-40B4-BE49-F238E27FC236}">
                <a16:creationId xmlns:a16="http://schemas.microsoft.com/office/drawing/2014/main" id="{63E736DB-8BEA-40AA-BA35-880FFF368E81}"/>
              </a:ext>
            </a:extLst>
          </p:cNvPr>
          <p:cNvPicPr>
            <a:picLocks noChangeAspect="1"/>
          </p:cNvPicPr>
          <p:nvPr/>
        </p:nvPicPr>
        <p:blipFill>
          <a:blip r:embed="rId2"/>
          <a:stretch>
            <a:fillRect/>
          </a:stretch>
        </p:blipFill>
        <p:spPr>
          <a:xfrm>
            <a:off x="2634594" y="1899702"/>
            <a:ext cx="6207749" cy="4219208"/>
          </a:xfrm>
          <a:prstGeom prst="rect">
            <a:avLst/>
          </a:prstGeom>
        </p:spPr>
      </p:pic>
    </p:spTree>
    <p:extLst>
      <p:ext uri="{BB962C8B-B14F-4D97-AF65-F5344CB8AC3E}">
        <p14:creationId xmlns:p14="http://schemas.microsoft.com/office/powerpoint/2010/main" val="37606544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2CE5F-A257-4202-9E24-C9B66340681F}"/>
              </a:ext>
            </a:extLst>
          </p:cNvPr>
          <p:cNvSpPr>
            <a:spLocks noGrp="1"/>
          </p:cNvSpPr>
          <p:nvPr>
            <p:ph type="title"/>
          </p:nvPr>
        </p:nvSpPr>
        <p:spPr/>
        <p:txBody>
          <a:bodyPr/>
          <a:lstStyle/>
          <a:p>
            <a:r>
              <a:rPr lang="es-MX" dirty="0" err="1"/>
              <a:t>We</a:t>
            </a:r>
            <a:r>
              <a:rPr lang="es-MX" dirty="0"/>
              <a:t> </a:t>
            </a:r>
            <a:r>
              <a:rPr lang="es-MX" dirty="0" err="1"/>
              <a:t>change</a:t>
            </a:r>
            <a:r>
              <a:rPr lang="es-MX" dirty="0"/>
              <a:t> </a:t>
            </a:r>
            <a:r>
              <a:rPr lang="es-MX" b="1" i="1" dirty="0" err="1"/>
              <a:t>linebreaks</a:t>
            </a:r>
            <a:r>
              <a:rPr lang="es-MX" dirty="0"/>
              <a:t> to </a:t>
            </a:r>
            <a:r>
              <a:rPr lang="es-MX" b="1" i="1" dirty="0" err="1"/>
              <a:t>safe</a:t>
            </a:r>
            <a:r>
              <a:rPr lang="es-MX" dirty="0"/>
              <a:t> and </a:t>
            </a:r>
            <a:r>
              <a:rPr lang="es-MX" dirty="0" err="1"/>
              <a:t>it’s</a:t>
            </a:r>
            <a:r>
              <a:rPr lang="es-MX" dirty="0"/>
              <a:t> done.</a:t>
            </a:r>
          </a:p>
        </p:txBody>
      </p:sp>
      <p:pic>
        <p:nvPicPr>
          <p:cNvPr id="3" name="Imagen 2">
            <a:extLst>
              <a:ext uri="{FF2B5EF4-FFF2-40B4-BE49-F238E27FC236}">
                <a16:creationId xmlns:a16="http://schemas.microsoft.com/office/drawing/2014/main" id="{FC70835F-D240-4769-9E7A-D63CC6262947}"/>
              </a:ext>
            </a:extLst>
          </p:cNvPr>
          <p:cNvPicPr>
            <a:picLocks noChangeAspect="1"/>
          </p:cNvPicPr>
          <p:nvPr/>
        </p:nvPicPr>
        <p:blipFill>
          <a:blip r:embed="rId2"/>
          <a:stretch>
            <a:fillRect/>
          </a:stretch>
        </p:blipFill>
        <p:spPr>
          <a:xfrm>
            <a:off x="1615730" y="2921818"/>
            <a:ext cx="3539307" cy="613626"/>
          </a:xfrm>
          <a:prstGeom prst="rect">
            <a:avLst/>
          </a:prstGeom>
        </p:spPr>
      </p:pic>
      <p:pic>
        <p:nvPicPr>
          <p:cNvPr id="4" name="Imagen 3">
            <a:extLst>
              <a:ext uri="{FF2B5EF4-FFF2-40B4-BE49-F238E27FC236}">
                <a16:creationId xmlns:a16="http://schemas.microsoft.com/office/drawing/2014/main" id="{090EE951-E980-4B8D-8330-3EF2E233D203}"/>
              </a:ext>
            </a:extLst>
          </p:cNvPr>
          <p:cNvPicPr>
            <a:picLocks noChangeAspect="1"/>
          </p:cNvPicPr>
          <p:nvPr/>
        </p:nvPicPr>
        <p:blipFill>
          <a:blip r:embed="rId3"/>
          <a:stretch>
            <a:fillRect/>
          </a:stretch>
        </p:blipFill>
        <p:spPr>
          <a:xfrm>
            <a:off x="5821296" y="2921818"/>
            <a:ext cx="3647022" cy="613626"/>
          </a:xfrm>
          <a:prstGeom prst="rect">
            <a:avLst/>
          </a:prstGeom>
        </p:spPr>
      </p:pic>
    </p:spTree>
    <p:extLst>
      <p:ext uri="{BB962C8B-B14F-4D97-AF65-F5344CB8AC3E}">
        <p14:creationId xmlns:p14="http://schemas.microsoft.com/office/powerpoint/2010/main" val="35899869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AE92C1-876D-455A-8640-9C67227873B7}"/>
              </a:ext>
            </a:extLst>
          </p:cNvPr>
          <p:cNvSpPr>
            <a:spLocks noGrp="1"/>
          </p:cNvSpPr>
          <p:nvPr>
            <p:ph type="title"/>
          </p:nvPr>
        </p:nvSpPr>
        <p:spPr/>
        <p:txBody>
          <a:bodyPr/>
          <a:lstStyle/>
          <a:p>
            <a:pPr algn="ctr"/>
            <a:r>
              <a:rPr lang="es-MX" dirty="0"/>
              <a:t>FORMS</a:t>
            </a:r>
          </a:p>
        </p:txBody>
      </p:sp>
    </p:spTree>
    <p:extLst>
      <p:ext uri="{BB962C8B-B14F-4D97-AF65-F5344CB8AC3E}">
        <p14:creationId xmlns:p14="http://schemas.microsoft.com/office/powerpoint/2010/main" val="35690440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3C29099-A4BA-4053-BEEE-9F12B393E419}"/>
              </a:ext>
            </a:extLst>
          </p:cNvPr>
          <p:cNvPicPr>
            <a:picLocks noChangeAspect="1"/>
          </p:cNvPicPr>
          <p:nvPr/>
        </p:nvPicPr>
        <p:blipFill>
          <a:blip r:embed="rId2"/>
          <a:stretch>
            <a:fillRect/>
          </a:stretch>
        </p:blipFill>
        <p:spPr>
          <a:xfrm>
            <a:off x="842229" y="2066735"/>
            <a:ext cx="10507541" cy="2724530"/>
          </a:xfrm>
          <a:prstGeom prst="rect">
            <a:avLst/>
          </a:prstGeom>
        </p:spPr>
      </p:pic>
      <p:sp>
        <p:nvSpPr>
          <p:cNvPr id="2" name="Título 1">
            <a:extLst>
              <a:ext uri="{FF2B5EF4-FFF2-40B4-BE49-F238E27FC236}">
                <a16:creationId xmlns:a16="http://schemas.microsoft.com/office/drawing/2014/main" id="{A3B7C693-5679-48B0-A55E-A333AA981851}"/>
              </a:ext>
            </a:extLst>
          </p:cNvPr>
          <p:cNvSpPr>
            <a:spLocks noGrp="1"/>
          </p:cNvSpPr>
          <p:nvPr>
            <p:ph type="title"/>
          </p:nvPr>
        </p:nvSpPr>
        <p:spPr/>
        <p:txBody>
          <a:bodyPr>
            <a:normAutofit fontScale="90000"/>
          </a:bodyPr>
          <a:lstStyle/>
          <a:p>
            <a:r>
              <a:rPr lang="es-MX" dirty="0" err="1"/>
              <a:t>Create</a:t>
            </a:r>
            <a:r>
              <a:rPr lang="es-MX" dirty="0"/>
              <a:t> a new file </a:t>
            </a:r>
            <a:r>
              <a:rPr lang="es-MX" dirty="0" err="1"/>
              <a:t>called</a:t>
            </a:r>
            <a:r>
              <a:rPr lang="es-MX" dirty="0"/>
              <a:t> </a:t>
            </a:r>
            <a:r>
              <a:rPr lang="es-MX" b="1" i="1" dirty="0" err="1"/>
              <a:t>forms</a:t>
            </a:r>
            <a:r>
              <a:rPr lang="es-MX" dirty="0"/>
              <a:t> and </a:t>
            </a:r>
            <a:r>
              <a:rPr lang="es-MX" dirty="0" err="1"/>
              <a:t>then</a:t>
            </a:r>
            <a:r>
              <a:rPr lang="es-MX" dirty="0"/>
              <a:t> </a:t>
            </a:r>
            <a:r>
              <a:rPr lang="es-MX" dirty="0" err="1"/>
              <a:t>create</a:t>
            </a:r>
            <a:r>
              <a:rPr lang="es-MX" dirty="0"/>
              <a:t> </a:t>
            </a:r>
            <a:r>
              <a:rPr lang="es-MX" dirty="0" err="1"/>
              <a:t>our</a:t>
            </a:r>
            <a:r>
              <a:rPr lang="es-MX" dirty="0"/>
              <a:t> </a:t>
            </a:r>
            <a:r>
              <a:rPr lang="es-MX" dirty="0" err="1"/>
              <a:t>form</a:t>
            </a:r>
            <a:r>
              <a:rPr lang="es-MX" dirty="0"/>
              <a:t> that </a:t>
            </a:r>
            <a:r>
              <a:rPr lang="es-MX" dirty="0" err="1"/>
              <a:t>inherit</a:t>
            </a:r>
            <a:r>
              <a:rPr lang="es-MX" dirty="0"/>
              <a:t> </a:t>
            </a:r>
            <a:r>
              <a:rPr lang="es-MX" dirty="0" err="1"/>
              <a:t>from</a:t>
            </a:r>
            <a:r>
              <a:rPr lang="es-MX" dirty="0"/>
              <a:t> </a:t>
            </a:r>
            <a:r>
              <a:rPr lang="es-MX" b="1" i="1" dirty="0" err="1"/>
              <a:t>forms.Form</a:t>
            </a:r>
            <a:endParaRPr lang="es-MX" b="1" i="1" dirty="0"/>
          </a:p>
        </p:txBody>
      </p:sp>
    </p:spTree>
    <p:extLst>
      <p:ext uri="{BB962C8B-B14F-4D97-AF65-F5344CB8AC3E}">
        <p14:creationId xmlns:p14="http://schemas.microsoft.com/office/powerpoint/2010/main" val="36437963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6F08609-4D98-457C-A2E9-2CBE5C72602B}"/>
              </a:ext>
            </a:extLst>
          </p:cNvPr>
          <p:cNvPicPr>
            <a:picLocks noChangeAspect="1"/>
          </p:cNvPicPr>
          <p:nvPr/>
        </p:nvPicPr>
        <p:blipFill>
          <a:blip r:embed="rId2"/>
          <a:stretch>
            <a:fillRect/>
          </a:stretch>
        </p:blipFill>
        <p:spPr>
          <a:xfrm>
            <a:off x="191386" y="52836"/>
            <a:ext cx="8739964" cy="6205375"/>
          </a:xfrm>
          <a:prstGeom prst="rect">
            <a:avLst/>
          </a:prstGeom>
        </p:spPr>
      </p:pic>
      <p:sp>
        <p:nvSpPr>
          <p:cNvPr id="4" name="CuadroTexto 3">
            <a:extLst>
              <a:ext uri="{FF2B5EF4-FFF2-40B4-BE49-F238E27FC236}">
                <a16:creationId xmlns:a16="http://schemas.microsoft.com/office/drawing/2014/main" id="{81FA384E-AD7F-4DAF-B2FB-23C5ECD225AD}"/>
              </a:ext>
            </a:extLst>
          </p:cNvPr>
          <p:cNvSpPr txBox="1"/>
          <p:nvPr/>
        </p:nvSpPr>
        <p:spPr>
          <a:xfrm>
            <a:off x="8931350" y="493255"/>
            <a:ext cx="3260650" cy="4708981"/>
          </a:xfrm>
          <a:prstGeom prst="rect">
            <a:avLst/>
          </a:prstGeom>
          <a:noFill/>
        </p:spPr>
        <p:txBody>
          <a:bodyPr wrap="square" rtlCol="0">
            <a:spAutoFit/>
          </a:bodyPr>
          <a:lstStyle/>
          <a:p>
            <a:pPr marL="342900" indent="-342900">
              <a:buFont typeface="+mj-lt"/>
              <a:buAutoNum type="arabicPeriod"/>
            </a:pPr>
            <a:r>
              <a:rPr lang="es-MX" sz="2000" dirty="0" err="1"/>
              <a:t>Make</a:t>
            </a:r>
            <a:r>
              <a:rPr lang="es-MX" sz="2000" dirty="0"/>
              <a:t> </a:t>
            </a:r>
            <a:r>
              <a:rPr lang="es-MX" sz="2000" dirty="0" err="1"/>
              <a:t>an</a:t>
            </a:r>
            <a:r>
              <a:rPr lang="es-MX" sz="2000" dirty="0"/>
              <a:t> </a:t>
            </a:r>
            <a:r>
              <a:rPr lang="es-MX" sz="2000" dirty="0" err="1"/>
              <a:t>instance</a:t>
            </a:r>
            <a:r>
              <a:rPr lang="es-MX" sz="2000" dirty="0"/>
              <a:t> of </a:t>
            </a:r>
            <a:r>
              <a:rPr lang="es-MX" sz="2000" dirty="0" err="1"/>
              <a:t>our</a:t>
            </a:r>
            <a:r>
              <a:rPr lang="es-MX" sz="2000" dirty="0"/>
              <a:t> </a:t>
            </a:r>
            <a:r>
              <a:rPr lang="es-MX" sz="2000" dirty="0" err="1"/>
              <a:t>Form</a:t>
            </a:r>
            <a:r>
              <a:rPr lang="es-MX" sz="2000" dirty="0"/>
              <a:t> </a:t>
            </a:r>
            <a:r>
              <a:rPr lang="es-MX" sz="2000" dirty="0" err="1"/>
              <a:t>imported</a:t>
            </a:r>
            <a:r>
              <a:rPr lang="es-MX" sz="2000" dirty="0"/>
              <a:t> </a:t>
            </a:r>
            <a:r>
              <a:rPr lang="es-MX" sz="2000" dirty="0" err="1"/>
              <a:t>from</a:t>
            </a:r>
            <a:r>
              <a:rPr lang="es-MX" sz="2000" dirty="0"/>
              <a:t> the forms.py.</a:t>
            </a:r>
          </a:p>
          <a:p>
            <a:pPr marL="342900" indent="-342900">
              <a:buFont typeface="+mj-lt"/>
              <a:buAutoNum type="arabicPeriod"/>
            </a:pPr>
            <a:r>
              <a:rPr lang="es-MX" sz="2000" dirty="0" err="1"/>
              <a:t>Check</a:t>
            </a:r>
            <a:r>
              <a:rPr lang="es-MX" sz="2000" dirty="0"/>
              <a:t> if the </a:t>
            </a:r>
            <a:r>
              <a:rPr lang="es-MX" sz="2000" dirty="0" err="1"/>
              <a:t>request</a:t>
            </a:r>
            <a:r>
              <a:rPr lang="es-MX" sz="2000" dirty="0"/>
              <a:t> is </a:t>
            </a:r>
            <a:r>
              <a:rPr lang="es-MX" sz="2000" dirty="0" err="1"/>
              <a:t>beeing</a:t>
            </a:r>
            <a:r>
              <a:rPr lang="es-MX" sz="2000" dirty="0"/>
              <a:t> </a:t>
            </a:r>
            <a:r>
              <a:rPr lang="es-MX" sz="2000" dirty="0" err="1"/>
              <a:t>sended</a:t>
            </a:r>
            <a:r>
              <a:rPr lang="es-MX" sz="2000" dirty="0"/>
              <a:t> by POST </a:t>
            </a:r>
            <a:r>
              <a:rPr lang="es-MX" sz="2000" dirty="0" err="1"/>
              <a:t>method</a:t>
            </a:r>
            <a:r>
              <a:rPr lang="es-MX" sz="2000" dirty="0"/>
              <a:t>.</a:t>
            </a:r>
          </a:p>
          <a:p>
            <a:pPr marL="342900" indent="-342900">
              <a:buFont typeface="+mj-lt"/>
              <a:buAutoNum type="arabicPeriod"/>
            </a:pPr>
            <a:r>
              <a:rPr lang="es-MX" sz="2000" dirty="0" err="1"/>
              <a:t>Fill</a:t>
            </a:r>
            <a:r>
              <a:rPr lang="es-MX" sz="2000" dirty="0"/>
              <a:t> the </a:t>
            </a:r>
            <a:r>
              <a:rPr lang="es-MX" sz="2000" dirty="0" err="1"/>
              <a:t>form</a:t>
            </a:r>
            <a:r>
              <a:rPr lang="es-MX" sz="2000" dirty="0"/>
              <a:t> </a:t>
            </a:r>
            <a:r>
              <a:rPr lang="es-MX" sz="2000" dirty="0" err="1"/>
              <a:t>with</a:t>
            </a:r>
            <a:r>
              <a:rPr lang="es-MX" sz="2000" dirty="0"/>
              <a:t> the data </a:t>
            </a:r>
            <a:r>
              <a:rPr lang="es-MX" sz="2000" dirty="0" err="1"/>
              <a:t>sended</a:t>
            </a:r>
            <a:r>
              <a:rPr lang="es-MX" sz="2000" dirty="0"/>
              <a:t> by the </a:t>
            </a:r>
            <a:r>
              <a:rPr lang="es-MX" sz="2000" dirty="0" err="1"/>
              <a:t>user</a:t>
            </a:r>
            <a:r>
              <a:rPr lang="es-MX" sz="2000" dirty="0"/>
              <a:t>.</a:t>
            </a:r>
          </a:p>
          <a:p>
            <a:pPr marL="342900" indent="-342900">
              <a:buFont typeface="+mj-lt"/>
              <a:buAutoNum type="arabicPeriod"/>
            </a:pPr>
            <a:r>
              <a:rPr lang="es-MX" sz="2000" dirty="0" err="1"/>
              <a:t>Validate</a:t>
            </a:r>
            <a:r>
              <a:rPr lang="es-MX" sz="2000" dirty="0"/>
              <a:t> </a:t>
            </a:r>
            <a:r>
              <a:rPr lang="es-MX" sz="2000" dirty="0" err="1"/>
              <a:t>form</a:t>
            </a:r>
            <a:r>
              <a:rPr lang="es-MX" sz="2000" dirty="0"/>
              <a:t> </a:t>
            </a:r>
            <a:r>
              <a:rPr lang="es-MX" sz="2000" dirty="0" err="1"/>
              <a:t>with</a:t>
            </a:r>
            <a:r>
              <a:rPr lang="es-MX" sz="2000" dirty="0"/>
              <a:t> </a:t>
            </a:r>
            <a:r>
              <a:rPr lang="es-MX" sz="2000" b="1" dirty="0" err="1"/>
              <a:t>is_valid</a:t>
            </a:r>
            <a:r>
              <a:rPr lang="es-MX" sz="2000" b="1" dirty="0"/>
              <a:t>()</a:t>
            </a:r>
            <a:r>
              <a:rPr lang="es-MX" sz="2000" dirty="0"/>
              <a:t>.</a:t>
            </a:r>
          </a:p>
          <a:p>
            <a:pPr marL="342900" indent="-342900">
              <a:buFont typeface="+mj-lt"/>
              <a:buAutoNum type="arabicPeriod"/>
            </a:pPr>
            <a:r>
              <a:rPr lang="es-MX" sz="2000" dirty="0" err="1"/>
              <a:t>Get</a:t>
            </a:r>
            <a:r>
              <a:rPr lang="es-MX" sz="2000" dirty="0"/>
              <a:t> the data.</a:t>
            </a:r>
          </a:p>
          <a:p>
            <a:pPr marL="342900" indent="-342900">
              <a:buFont typeface="+mj-lt"/>
              <a:buAutoNum type="arabicPeriod"/>
            </a:pPr>
            <a:r>
              <a:rPr lang="es-MX" sz="2000" dirty="0" err="1"/>
              <a:t>Redirect</a:t>
            </a:r>
            <a:r>
              <a:rPr lang="es-MX" sz="2000" dirty="0"/>
              <a:t> to the </a:t>
            </a:r>
            <a:r>
              <a:rPr lang="es-MX" sz="2000" dirty="0" err="1"/>
              <a:t>current</a:t>
            </a:r>
            <a:r>
              <a:rPr lang="es-MX" sz="2000" dirty="0"/>
              <a:t> page </a:t>
            </a:r>
            <a:r>
              <a:rPr lang="es-MX" sz="2000" dirty="0" err="1"/>
              <a:t>but</a:t>
            </a:r>
            <a:r>
              <a:rPr lang="es-MX" sz="2000" dirty="0"/>
              <a:t> </a:t>
            </a:r>
            <a:r>
              <a:rPr lang="es-MX" sz="2000" dirty="0" err="1"/>
              <a:t>we</a:t>
            </a:r>
            <a:r>
              <a:rPr lang="es-MX" sz="2000" dirty="0"/>
              <a:t> </a:t>
            </a:r>
            <a:r>
              <a:rPr lang="es-MX" sz="2000" dirty="0" err="1"/>
              <a:t>add</a:t>
            </a:r>
            <a:r>
              <a:rPr lang="es-MX" sz="2000" dirty="0"/>
              <a:t> a Little </a:t>
            </a:r>
            <a:r>
              <a:rPr lang="es-MX" sz="2000" dirty="0" err="1"/>
              <a:t>mark</a:t>
            </a:r>
            <a:r>
              <a:rPr lang="es-MX" sz="2000" dirty="0"/>
              <a:t> to </a:t>
            </a:r>
            <a:r>
              <a:rPr lang="es-MX" sz="2000" dirty="0" err="1"/>
              <a:t>notice</a:t>
            </a:r>
            <a:r>
              <a:rPr lang="es-MX" sz="2000" dirty="0"/>
              <a:t> </a:t>
            </a:r>
            <a:r>
              <a:rPr lang="es-MX" sz="2000" dirty="0" err="1"/>
              <a:t>something</a:t>
            </a:r>
            <a:r>
              <a:rPr lang="es-MX" sz="2000" dirty="0"/>
              <a:t> </a:t>
            </a:r>
            <a:r>
              <a:rPr lang="es-MX" sz="2000" dirty="0" err="1"/>
              <a:t>happened</a:t>
            </a:r>
            <a:r>
              <a:rPr lang="es-MX" sz="2000" dirty="0"/>
              <a:t>: </a:t>
            </a:r>
            <a:r>
              <a:rPr lang="es-MX" sz="2000" b="1" dirty="0"/>
              <a:t>‘?ok’</a:t>
            </a:r>
            <a:r>
              <a:rPr lang="es-MX" sz="2000" dirty="0"/>
              <a:t>.</a:t>
            </a:r>
          </a:p>
        </p:txBody>
      </p:sp>
    </p:spTree>
    <p:extLst>
      <p:ext uri="{BB962C8B-B14F-4D97-AF65-F5344CB8AC3E}">
        <p14:creationId xmlns:p14="http://schemas.microsoft.com/office/powerpoint/2010/main" val="19069169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2593D2-FDF2-45EF-97B3-46D7BB2D236F}"/>
              </a:ext>
            </a:extLst>
          </p:cNvPr>
          <p:cNvSpPr>
            <a:spLocks noGrp="1"/>
          </p:cNvSpPr>
          <p:nvPr>
            <p:ph type="title"/>
          </p:nvPr>
        </p:nvSpPr>
        <p:spPr/>
        <p:txBody>
          <a:bodyPr/>
          <a:lstStyle/>
          <a:p>
            <a:r>
              <a:rPr lang="es-MX" dirty="0"/>
              <a:t>CSRF: Cross </a:t>
            </a:r>
            <a:r>
              <a:rPr lang="es-MX" dirty="0" err="1"/>
              <a:t>Site</a:t>
            </a:r>
            <a:r>
              <a:rPr lang="es-MX" dirty="0"/>
              <a:t> </a:t>
            </a:r>
            <a:r>
              <a:rPr lang="es-MX" dirty="0" err="1"/>
              <a:t>Request</a:t>
            </a:r>
            <a:r>
              <a:rPr lang="es-MX" dirty="0"/>
              <a:t> </a:t>
            </a:r>
            <a:r>
              <a:rPr lang="es-MX" dirty="0" err="1"/>
              <a:t>Forgery</a:t>
            </a:r>
            <a:endParaRPr lang="es-MX" dirty="0"/>
          </a:p>
        </p:txBody>
      </p:sp>
      <p:sp>
        <p:nvSpPr>
          <p:cNvPr id="3" name="CuadroTexto 2">
            <a:extLst>
              <a:ext uri="{FF2B5EF4-FFF2-40B4-BE49-F238E27FC236}">
                <a16:creationId xmlns:a16="http://schemas.microsoft.com/office/drawing/2014/main" id="{A6B5CA05-3901-4604-BC55-9720D73CE2A6}"/>
              </a:ext>
            </a:extLst>
          </p:cNvPr>
          <p:cNvSpPr txBox="1"/>
          <p:nvPr/>
        </p:nvSpPr>
        <p:spPr>
          <a:xfrm>
            <a:off x="1272619" y="2168165"/>
            <a:ext cx="9275975" cy="1569660"/>
          </a:xfrm>
          <a:prstGeom prst="rect">
            <a:avLst/>
          </a:prstGeom>
          <a:noFill/>
        </p:spPr>
        <p:txBody>
          <a:bodyPr wrap="square" rtlCol="0">
            <a:spAutoFit/>
          </a:bodyPr>
          <a:lstStyle/>
          <a:p>
            <a:r>
              <a:rPr lang="en-US" sz="3200" dirty="0"/>
              <a:t>It serves to prevent a web page from sending information to our forms from an external domain of our own page.</a:t>
            </a:r>
            <a:endParaRPr lang="es-MX" sz="3200" dirty="0"/>
          </a:p>
        </p:txBody>
      </p:sp>
    </p:spTree>
    <p:extLst>
      <p:ext uri="{BB962C8B-B14F-4D97-AF65-F5344CB8AC3E}">
        <p14:creationId xmlns:p14="http://schemas.microsoft.com/office/powerpoint/2010/main" val="2990269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MX" sz="3600" dirty="0"/>
              <a:t>CREATE DATA BASE SO DJANGO CAN MANAGE SOME CONFIGURATIONS OF THE ADMIN (USER SESSIONS, USERS, GROUPS)</a:t>
            </a:r>
          </a:p>
        </p:txBody>
      </p:sp>
      <p:pic>
        <p:nvPicPr>
          <p:cNvPr id="3" name="Imagen 2"/>
          <p:cNvPicPr>
            <a:picLocks noChangeAspect="1"/>
          </p:cNvPicPr>
          <p:nvPr/>
        </p:nvPicPr>
        <p:blipFill>
          <a:blip r:embed="rId2"/>
          <a:stretch>
            <a:fillRect/>
          </a:stretch>
        </p:blipFill>
        <p:spPr>
          <a:xfrm>
            <a:off x="120457" y="3056037"/>
            <a:ext cx="7200654" cy="2499636"/>
          </a:xfrm>
          <a:prstGeom prst="rect">
            <a:avLst/>
          </a:prstGeom>
        </p:spPr>
      </p:pic>
      <p:sp>
        <p:nvSpPr>
          <p:cNvPr id="4" name="CuadroTexto 3"/>
          <p:cNvSpPr txBox="1"/>
          <p:nvPr/>
        </p:nvSpPr>
        <p:spPr>
          <a:xfrm>
            <a:off x="817418" y="1981200"/>
            <a:ext cx="10543309" cy="830997"/>
          </a:xfrm>
          <a:prstGeom prst="rect">
            <a:avLst/>
          </a:prstGeom>
          <a:noFill/>
        </p:spPr>
        <p:txBody>
          <a:bodyPr wrap="square" rtlCol="0">
            <a:spAutoFit/>
          </a:bodyPr>
          <a:lstStyle/>
          <a:p>
            <a:r>
              <a:rPr lang="es-MX" sz="2400" dirty="0"/>
              <a:t>BY DEFAULT DJANGO CONFIGURES A SQLITE3 DATABASE, BUT DJANGO CAN SUPPORT ANOTHER ENGINES LIKE: POSTGRESQL, MYSQL, SQLITE3 AND  ORACLE.</a:t>
            </a:r>
          </a:p>
        </p:txBody>
      </p:sp>
      <p:pic>
        <p:nvPicPr>
          <p:cNvPr id="5" name="Imagen 4"/>
          <p:cNvPicPr>
            <a:picLocks noChangeAspect="1"/>
          </p:cNvPicPr>
          <p:nvPr/>
        </p:nvPicPr>
        <p:blipFill>
          <a:blip r:embed="rId3"/>
          <a:stretch>
            <a:fillRect/>
          </a:stretch>
        </p:blipFill>
        <p:spPr>
          <a:xfrm>
            <a:off x="7501220" y="3056037"/>
            <a:ext cx="4516510" cy="2499636"/>
          </a:xfrm>
          <a:prstGeom prst="rect">
            <a:avLst/>
          </a:prstGeom>
        </p:spPr>
      </p:pic>
    </p:spTree>
    <p:extLst>
      <p:ext uri="{BB962C8B-B14F-4D97-AF65-F5344CB8AC3E}">
        <p14:creationId xmlns:p14="http://schemas.microsoft.com/office/powerpoint/2010/main" val="19244271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71CC8AB-E735-4C30-A955-E4BA9F12E354}"/>
              </a:ext>
            </a:extLst>
          </p:cNvPr>
          <p:cNvSpPr>
            <a:spLocks noGrp="1"/>
          </p:cNvSpPr>
          <p:nvPr>
            <p:ph type="title"/>
          </p:nvPr>
        </p:nvSpPr>
        <p:spPr>
          <a:xfrm>
            <a:off x="8141110" y="639097"/>
            <a:ext cx="3401961" cy="3686015"/>
          </a:xfrm>
        </p:spPr>
        <p:txBody>
          <a:bodyPr vert="horz" lIns="91440" tIns="45720" rIns="91440" bIns="45720" rtlCol="0" anchor="b">
            <a:normAutofit fontScale="90000"/>
          </a:bodyPr>
          <a:lstStyle/>
          <a:p>
            <a:r>
              <a:rPr lang="en-US" sz="2400" dirty="0"/>
              <a:t>1. Check if there is a ‘ok’ in the </a:t>
            </a:r>
            <a:r>
              <a:rPr lang="en-US" sz="2400" dirty="0" err="1"/>
              <a:t>url</a:t>
            </a:r>
            <a:r>
              <a:rPr lang="en-US" sz="2400" dirty="0"/>
              <a:t> so we can know we are in the redirected method and show a message to the user.</a:t>
            </a:r>
            <a:br>
              <a:rPr lang="en-US" sz="2400" dirty="0"/>
            </a:br>
            <a:br>
              <a:rPr lang="en-US" sz="2400" dirty="0"/>
            </a:br>
            <a:r>
              <a:rPr lang="en-US" sz="2400" dirty="0"/>
              <a:t>2. Add the CSRF token (security).</a:t>
            </a:r>
            <a:br>
              <a:rPr lang="en-US" sz="2400" dirty="0"/>
            </a:br>
            <a:br>
              <a:rPr lang="en-US" sz="2400" dirty="0"/>
            </a:br>
            <a:r>
              <a:rPr lang="en-US" sz="2400" dirty="0"/>
              <a:t>3. Show our form automatically made it by Django, but we display it in a </a:t>
            </a:r>
            <a:r>
              <a:rPr lang="en-US" sz="2400"/>
              <a:t>table format. </a:t>
            </a:r>
            <a:endParaRPr lang="en-US" sz="2400" dirty="0"/>
          </a:p>
        </p:txBody>
      </p:sp>
      <p:pic>
        <p:nvPicPr>
          <p:cNvPr id="3" name="Imagen 2">
            <a:extLst>
              <a:ext uri="{FF2B5EF4-FFF2-40B4-BE49-F238E27FC236}">
                <a16:creationId xmlns:a16="http://schemas.microsoft.com/office/drawing/2014/main" id="{576828E2-124F-476E-A785-2396661FAF9F}"/>
              </a:ext>
            </a:extLst>
          </p:cNvPr>
          <p:cNvPicPr>
            <a:picLocks noChangeAspect="1"/>
          </p:cNvPicPr>
          <p:nvPr/>
        </p:nvPicPr>
        <p:blipFill>
          <a:blip r:embed="rId2"/>
          <a:stretch>
            <a:fillRect/>
          </a:stretch>
        </p:blipFill>
        <p:spPr>
          <a:xfrm>
            <a:off x="633999" y="2035284"/>
            <a:ext cx="6912217" cy="2263750"/>
          </a:xfrm>
          <a:prstGeom prst="rect">
            <a:avLst/>
          </a:prstGeom>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8676776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AE92C1-876D-455A-8640-9C67227873B7}"/>
              </a:ext>
            </a:extLst>
          </p:cNvPr>
          <p:cNvSpPr>
            <a:spLocks noGrp="1"/>
          </p:cNvSpPr>
          <p:nvPr>
            <p:ph type="title"/>
          </p:nvPr>
        </p:nvSpPr>
        <p:spPr/>
        <p:txBody>
          <a:bodyPr/>
          <a:lstStyle/>
          <a:p>
            <a:pPr algn="ctr"/>
            <a:r>
              <a:rPr lang="es-MX" dirty="0"/>
              <a:t>SENDING TEST EMAIL</a:t>
            </a:r>
          </a:p>
        </p:txBody>
      </p:sp>
    </p:spTree>
    <p:extLst>
      <p:ext uri="{BB962C8B-B14F-4D97-AF65-F5344CB8AC3E}">
        <p14:creationId xmlns:p14="http://schemas.microsoft.com/office/powerpoint/2010/main" val="14904794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CD1DEE5-6C2E-47F8-A5A7-C77449E97523}"/>
              </a:ext>
            </a:extLst>
          </p:cNvPr>
          <p:cNvPicPr>
            <a:picLocks noChangeAspect="1"/>
          </p:cNvPicPr>
          <p:nvPr/>
        </p:nvPicPr>
        <p:blipFill>
          <a:blip r:embed="rId2"/>
          <a:stretch>
            <a:fillRect/>
          </a:stretch>
        </p:blipFill>
        <p:spPr>
          <a:xfrm>
            <a:off x="0" y="0"/>
            <a:ext cx="7191060" cy="6858000"/>
          </a:xfrm>
          <a:prstGeom prst="rect">
            <a:avLst/>
          </a:prstGeom>
        </p:spPr>
      </p:pic>
      <p:sp>
        <p:nvSpPr>
          <p:cNvPr id="3" name="Rectángulo 2">
            <a:extLst>
              <a:ext uri="{FF2B5EF4-FFF2-40B4-BE49-F238E27FC236}">
                <a16:creationId xmlns:a16="http://schemas.microsoft.com/office/drawing/2014/main" id="{A37BE0A6-D96D-4136-8D61-9A60E171ED9F}"/>
              </a:ext>
            </a:extLst>
          </p:cNvPr>
          <p:cNvSpPr/>
          <p:nvPr/>
        </p:nvSpPr>
        <p:spPr>
          <a:xfrm>
            <a:off x="1350335" y="4518837"/>
            <a:ext cx="5167423" cy="22328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a:extLst>
              <a:ext uri="{FF2B5EF4-FFF2-40B4-BE49-F238E27FC236}">
                <a16:creationId xmlns:a16="http://schemas.microsoft.com/office/drawing/2014/main" id="{9DF9070B-784E-4171-8187-1B4558DF6B36}"/>
              </a:ext>
            </a:extLst>
          </p:cNvPr>
          <p:cNvSpPr/>
          <p:nvPr/>
        </p:nvSpPr>
        <p:spPr>
          <a:xfrm>
            <a:off x="531774" y="1098352"/>
            <a:ext cx="2974997" cy="174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021E966E-D100-43C3-8E05-16719BCE2559}"/>
              </a:ext>
            </a:extLst>
          </p:cNvPr>
          <p:cNvSpPr txBox="1"/>
          <p:nvPr/>
        </p:nvSpPr>
        <p:spPr>
          <a:xfrm>
            <a:off x="7541443" y="593889"/>
            <a:ext cx="3723588" cy="3693319"/>
          </a:xfrm>
          <a:prstGeom prst="rect">
            <a:avLst/>
          </a:prstGeom>
          <a:noFill/>
        </p:spPr>
        <p:txBody>
          <a:bodyPr wrap="square" rtlCol="0">
            <a:spAutoFit/>
          </a:bodyPr>
          <a:lstStyle/>
          <a:p>
            <a:pPr marL="342900" indent="-342900">
              <a:buAutoNum type="arabicPeriod"/>
            </a:pPr>
            <a:r>
              <a:rPr lang="es-MX" dirty="0" err="1"/>
              <a:t>Import</a:t>
            </a:r>
            <a:r>
              <a:rPr lang="es-MX" dirty="0"/>
              <a:t> the </a:t>
            </a:r>
            <a:r>
              <a:rPr lang="es-MX" dirty="0" err="1"/>
              <a:t>EmailMessage</a:t>
            </a:r>
            <a:r>
              <a:rPr lang="es-MX" dirty="0"/>
              <a:t> </a:t>
            </a:r>
            <a:r>
              <a:rPr lang="es-MX" dirty="0" err="1"/>
              <a:t>class</a:t>
            </a:r>
            <a:r>
              <a:rPr lang="es-MX" dirty="0"/>
              <a:t>. </a:t>
            </a:r>
            <a:r>
              <a:rPr lang="es-MX" dirty="0" err="1"/>
              <a:t>This</a:t>
            </a:r>
            <a:r>
              <a:rPr lang="es-MX" dirty="0"/>
              <a:t> is a </a:t>
            </a:r>
            <a:r>
              <a:rPr lang="es-MX" dirty="0" err="1"/>
              <a:t>basic</a:t>
            </a:r>
            <a:r>
              <a:rPr lang="es-MX" dirty="0"/>
              <a:t> </a:t>
            </a:r>
            <a:r>
              <a:rPr lang="es-MX" dirty="0" err="1"/>
              <a:t>structure</a:t>
            </a:r>
            <a:r>
              <a:rPr lang="es-MX" dirty="0"/>
              <a:t> of </a:t>
            </a:r>
            <a:r>
              <a:rPr lang="es-MX" dirty="0" err="1"/>
              <a:t>an</a:t>
            </a:r>
            <a:r>
              <a:rPr lang="es-MX" dirty="0"/>
              <a:t> email.</a:t>
            </a:r>
          </a:p>
          <a:p>
            <a:pPr marL="342900" indent="-342900">
              <a:buAutoNum type="arabicPeriod"/>
            </a:pPr>
            <a:r>
              <a:rPr lang="es-MX" dirty="0" err="1"/>
              <a:t>Create</a:t>
            </a:r>
            <a:r>
              <a:rPr lang="es-MX" dirty="0"/>
              <a:t> </a:t>
            </a:r>
            <a:r>
              <a:rPr lang="es-MX" dirty="0" err="1"/>
              <a:t>an</a:t>
            </a:r>
            <a:r>
              <a:rPr lang="es-MX" dirty="0"/>
              <a:t> email </a:t>
            </a:r>
            <a:r>
              <a:rPr lang="es-MX" dirty="0" err="1"/>
              <a:t>object</a:t>
            </a:r>
            <a:r>
              <a:rPr lang="es-MX" dirty="0"/>
              <a:t> </a:t>
            </a:r>
            <a:r>
              <a:rPr lang="es-MX" dirty="0" err="1"/>
              <a:t>with</a:t>
            </a:r>
            <a:r>
              <a:rPr lang="es-MX" dirty="0"/>
              <a:t> the </a:t>
            </a:r>
            <a:r>
              <a:rPr lang="es-MX" dirty="0" err="1"/>
              <a:t>basic</a:t>
            </a:r>
            <a:r>
              <a:rPr lang="es-MX" dirty="0"/>
              <a:t> </a:t>
            </a:r>
            <a:r>
              <a:rPr lang="es-MX" dirty="0" err="1"/>
              <a:t>fields</a:t>
            </a:r>
            <a:r>
              <a:rPr lang="es-MX" dirty="0"/>
              <a:t> </a:t>
            </a:r>
            <a:r>
              <a:rPr lang="es-MX" dirty="0" err="1"/>
              <a:t>filled</a:t>
            </a:r>
            <a:r>
              <a:rPr lang="es-MX" dirty="0"/>
              <a:t> </a:t>
            </a:r>
            <a:r>
              <a:rPr lang="es-MX" dirty="0" err="1"/>
              <a:t>with</a:t>
            </a:r>
            <a:r>
              <a:rPr lang="es-MX" dirty="0"/>
              <a:t> </a:t>
            </a:r>
            <a:r>
              <a:rPr lang="es-MX" dirty="0" err="1"/>
              <a:t>static</a:t>
            </a:r>
            <a:r>
              <a:rPr lang="es-MX" dirty="0"/>
              <a:t> </a:t>
            </a:r>
            <a:r>
              <a:rPr lang="es-MX" dirty="0" err="1"/>
              <a:t>content</a:t>
            </a:r>
            <a:r>
              <a:rPr lang="es-MX" dirty="0"/>
              <a:t> and </a:t>
            </a:r>
            <a:r>
              <a:rPr lang="es-MX" dirty="0" err="1"/>
              <a:t>using</a:t>
            </a:r>
            <a:r>
              <a:rPr lang="es-MX" dirty="0"/>
              <a:t> the data </a:t>
            </a:r>
            <a:r>
              <a:rPr lang="es-MX" dirty="0" err="1"/>
              <a:t>we</a:t>
            </a:r>
            <a:r>
              <a:rPr lang="es-MX" dirty="0"/>
              <a:t> </a:t>
            </a:r>
            <a:r>
              <a:rPr lang="es-MX" dirty="0" err="1"/>
              <a:t>got</a:t>
            </a:r>
            <a:r>
              <a:rPr lang="es-MX" dirty="0"/>
              <a:t> </a:t>
            </a:r>
            <a:r>
              <a:rPr lang="es-MX" dirty="0" err="1"/>
              <a:t>from</a:t>
            </a:r>
            <a:r>
              <a:rPr lang="es-MX" dirty="0"/>
              <a:t> the </a:t>
            </a:r>
            <a:r>
              <a:rPr lang="es-MX" dirty="0" err="1"/>
              <a:t>request</a:t>
            </a:r>
            <a:r>
              <a:rPr lang="es-MX" dirty="0"/>
              <a:t>.</a:t>
            </a:r>
          </a:p>
          <a:p>
            <a:pPr marL="342900" indent="-342900">
              <a:buAutoNum type="arabicPeriod"/>
            </a:pPr>
            <a:r>
              <a:rPr lang="es-MX" dirty="0"/>
              <a:t>In a try-catch </a:t>
            </a:r>
            <a:r>
              <a:rPr lang="es-MX" dirty="0" err="1"/>
              <a:t>send</a:t>
            </a:r>
            <a:r>
              <a:rPr lang="es-MX" dirty="0"/>
              <a:t> the </a:t>
            </a:r>
            <a:r>
              <a:rPr lang="es-MX" dirty="0" err="1"/>
              <a:t>message</a:t>
            </a:r>
            <a:r>
              <a:rPr lang="es-MX" dirty="0"/>
              <a:t> </a:t>
            </a:r>
            <a:r>
              <a:rPr lang="es-MX" dirty="0" err="1"/>
              <a:t>using</a:t>
            </a:r>
            <a:r>
              <a:rPr lang="es-MX" dirty="0"/>
              <a:t> the </a:t>
            </a:r>
            <a:r>
              <a:rPr lang="es-MX" b="1" i="1" dirty="0" err="1"/>
              <a:t>send</a:t>
            </a:r>
            <a:r>
              <a:rPr lang="es-MX" b="1" i="1" dirty="0"/>
              <a:t>()</a:t>
            </a:r>
            <a:r>
              <a:rPr lang="es-MX" dirty="0"/>
              <a:t> </a:t>
            </a:r>
            <a:r>
              <a:rPr lang="es-MX" dirty="0" err="1"/>
              <a:t>method</a:t>
            </a:r>
            <a:r>
              <a:rPr lang="es-MX" dirty="0"/>
              <a:t>.</a:t>
            </a:r>
          </a:p>
          <a:p>
            <a:pPr marL="342900" indent="-342900">
              <a:buAutoNum type="arabicPeriod"/>
            </a:pPr>
            <a:r>
              <a:rPr lang="es-MX" dirty="0" err="1"/>
              <a:t>Depending</a:t>
            </a:r>
            <a:r>
              <a:rPr lang="es-MX" dirty="0"/>
              <a:t> </a:t>
            </a:r>
            <a:r>
              <a:rPr lang="es-MX" dirty="0" err="1"/>
              <a:t>on</a:t>
            </a:r>
            <a:r>
              <a:rPr lang="es-MX" dirty="0"/>
              <a:t> the </a:t>
            </a:r>
            <a:r>
              <a:rPr lang="es-MX" dirty="0" err="1"/>
              <a:t>result</a:t>
            </a:r>
            <a:r>
              <a:rPr lang="es-MX" dirty="0"/>
              <a:t> of the try-catch, </a:t>
            </a:r>
            <a:r>
              <a:rPr lang="es-MX" dirty="0" err="1"/>
              <a:t>redirect</a:t>
            </a:r>
            <a:r>
              <a:rPr lang="es-MX" dirty="0"/>
              <a:t> to </a:t>
            </a:r>
            <a:r>
              <a:rPr lang="es-MX" dirty="0" err="1"/>
              <a:t>an</a:t>
            </a:r>
            <a:r>
              <a:rPr lang="es-MX" dirty="0"/>
              <a:t> ‘ok’ </a:t>
            </a:r>
            <a:r>
              <a:rPr lang="es-MX" dirty="0" err="1"/>
              <a:t>or</a:t>
            </a:r>
            <a:r>
              <a:rPr lang="es-MX" dirty="0"/>
              <a:t> ‘</a:t>
            </a:r>
            <a:r>
              <a:rPr lang="es-MX" dirty="0" err="1"/>
              <a:t>fail</a:t>
            </a:r>
            <a:r>
              <a:rPr lang="es-MX" dirty="0"/>
              <a:t>’ link.</a:t>
            </a:r>
          </a:p>
          <a:p>
            <a:pPr marL="342900" indent="-342900">
              <a:buAutoNum type="arabicPeriod"/>
            </a:pPr>
            <a:endParaRPr lang="es-MX" dirty="0"/>
          </a:p>
        </p:txBody>
      </p:sp>
    </p:spTree>
    <p:extLst>
      <p:ext uri="{BB962C8B-B14F-4D97-AF65-F5344CB8AC3E}">
        <p14:creationId xmlns:p14="http://schemas.microsoft.com/office/powerpoint/2010/main" val="30693429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a:t>DJANGO WEB PLAYGROUND PROJECT</a:t>
            </a:r>
          </a:p>
        </p:txBody>
      </p:sp>
      <p:sp>
        <p:nvSpPr>
          <p:cNvPr id="3" name="Subtítulo 2"/>
          <p:cNvSpPr>
            <a:spLocks noGrp="1"/>
          </p:cNvSpPr>
          <p:nvPr>
            <p:ph type="subTitle" idx="1"/>
          </p:nvPr>
        </p:nvSpPr>
        <p:spPr/>
        <p:txBody>
          <a:bodyPr/>
          <a:lstStyle/>
          <a:p>
            <a:r>
              <a:rPr lang="es-MX" dirty="0"/>
              <a:t>FERNANDO LÓPEZ RAMÍREZ</a:t>
            </a:r>
          </a:p>
        </p:txBody>
      </p:sp>
    </p:spTree>
    <p:extLst>
      <p:ext uri="{BB962C8B-B14F-4D97-AF65-F5344CB8AC3E}">
        <p14:creationId xmlns:p14="http://schemas.microsoft.com/office/powerpoint/2010/main" val="35707897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0E130A90-5F70-4F3E-A848-1FE5D3FFDBED}"/>
              </a:ext>
            </a:extLst>
          </p:cNvPr>
          <p:cNvSpPr>
            <a:spLocks noGrp="1"/>
          </p:cNvSpPr>
          <p:nvPr>
            <p:ph type="title"/>
          </p:nvPr>
        </p:nvSpPr>
        <p:spPr>
          <a:xfrm>
            <a:off x="492370" y="516835"/>
            <a:ext cx="3084844" cy="2103875"/>
          </a:xfrm>
        </p:spPr>
        <p:txBody>
          <a:bodyPr>
            <a:normAutofit/>
          </a:bodyPr>
          <a:lstStyle/>
          <a:p>
            <a:r>
              <a:rPr lang="es-MX" sz="3600">
                <a:solidFill>
                  <a:srgbClr val="FFFFFF"/>
                </a:solidFill>
              </a:rPr>
              <a:t>Classy Class-Based Views.</a:t>
            </a:r>
          </a:p>
        </p:txBody>
      </p:sp>
      <p:sp>
        <p:nvSpPr>
          <p:cNvPr id="3" name="Marcador de contenido 2">
            <a:extLst>
              <a:ext uri="{FF2B5EF4-FFF2-40B4-BE49-F238E27FC236}">
                <a16:creationId xmlns:a16="http://schemas.microsoft.com/office/drawing/2014/main" id="{E15F1635-A5D3-4502-8199-436B2B036553}"/>
              </a:ext>
            </a:extLst>
          </p:cNvPr>
          <p:cNvSpPr>
            <a:spLocks noGrp="1"/>
          </p:cNvSpPr>
          <p:nvPr>
            <p:ph idx="1"/>
          </p:nvPr>
        </p:nvSpPr>
        <p:spPr>
          <a:xfrm>
            <a:off x="492371" y="2653800"/>
            <a:ext cx="3084844" cy="3335519"/>
          </a:xfrm>
        </p:spPr>
        <p:txBody>
          <a:bodyPr>
            <a:normAutofit/>
          </a:bodyPr>
          <a:lstStyle/>
          <a:p>
            <a:r>
              <a:rPr lang="en-US" sz="1500" dirty="0">
                <a:solidFill>
                  <a:srgbClr val="FFFFFF"/>
                </a:solidFill>
              </a:rPr>
              <a:t>Detailed descriptions, with full methods and attributes, for each of Django's class-based generic views.</a:t>
            </a:r>
          </a:p>
          <a:p>
            <a:endParaRPr lang="en-US" sz="1500" dirty="0">
              <a:solidFill>
                <a:srgbClr val="FFFFFF"/>
              </a:solidFill>
            </a:endParaRPr>
          </a:p>
          <a:p>
            <a:r>
              <a:rPr lang="es-MX" sz="1600" dirty="0">
                <a:hlinkClick r:id="rId2"/>
              </a:rPr>
              <a:t>http://ccbv.co.uk/</a:t>
            </a:r>
            <a:endParaRPr lang="en-US" sz="1500" dirty="0">
              <a:solidFill>
                <a:srgbClr val="FFFFFF"/>
              </a:solidFill>
            </a:endParaRPr>
          </a:p>
          <a:p>
            <a:endParaRPr lang="en-US" sz="1500" dirty="0">
              <a:solidFill>
                <a:srgbClr val="FFFFFF"/>
              </a:solidFill>
            </a:endParaRPr>
          </a:p>
          <a:p>
            <a:endParaRPr lang="en-US" sz="1500" dirty="0">
              <a:solidFill>
                <a:srgbClr val="FFFFFF"/>
              </a:solidFill>
            </a:endParaRPr>
          </a:p>
          <a:p>
            <a:endParaRPr lang="en-US" sz="1500" dirty="0">
              <a:solidFill>
                <a:srgbClr val="FFFFFF"/>
              </a:solidFill>
            </a:endParaRPr>
          </a:p>
          <a:p>
            <a:endParaRPr lang="es-MX" sz="1500" dirty="0">
              <a:solidFill>
                <a:srgbClr val="FFFFFF"/>
              </a:solidFill>
            </a:endParaRP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n 3">
            <a:extLst>
              <a:ext uri="{FF2B5EF4-FFF2-40B4-BE49-F238E27FC236}">
                <a16:creationId xmlns:a16="http://schemas.microsoft.com/office/drawing/2014/main" id="{EC1D2007-761D-42EC-BFC1-1706FD1110CF}"/>
              </a:ext>
            </a:extLst>
          </p:cNvPr>
          <p:cNvPicPr>
            <a:picLocks noChangeAspect="1"/>
          </p:cNvPicPr>
          <p:nvPr/>
        </p:nvPicPr>
        <p:blipFill>
          <a:blip r:embed="rId3"/>
          <a:stretch>
            <a:fillRect/>
          </a:stretch>
        </p:blipFill>
        <p:spPr>
          <a:xfrm>
            <a:off x="5329531" y="375433"/>
            <a:ext cx="5629206" cy="6289617"/>
          </a:xfrm>
          <a:prstGeom prst="rect">
            <a:avLst/>
          </a:prstGeom>
        </p:spPr>
      </p:pic>
    </p:spTree>
    <p:extLst>
      <p:ext uri="{BB962C8B-B14F-4D97-AF65-F5344CB8AC3E}">
        <p14:creationId xmlns:p14="http://schemas.microsoft.com/office/powerpoint/2010/main" val="40466649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8B91651-EE30-4A35-AE42-BF4899E35103}"/>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4700" dirty="0">
                <a:solidFill>
                  <a:schemeClr val="tx1">
                    <a:lumMod val="85000"/>
                    <a:lumOff val="15000"/>
                  </a:schemeClr>
                </a:solidFill>
              </a:rPr>
              <a:t>CBV (Class Based Views) and </a:t>
            </a:r>
            <a:r>
              <a:rPr lang="en-US" sz="4700" dirty="0" err="1">
                <a:solidFill>
                  <a:schemeClr val="tx1">
                    <a:lumMod val="85000"/>
                    <a:lumOff val="15000"/>
                  </a:schemeClr>
                </a:solidFill>
              </a:rPr>
              <a:t>TemplateView</a:t>
            </a:r>
            <a:endParaRPr lang="en-US" sz="4700" dirty="0">
              <a:solidFill>
                <a:schemeClr val="tx1">
                  <a:lumMod val="85000"/>
                  <a:lumOff val="15000"/>
                </a:schemeClr>
              </a:solidFill>
            </a:endParaRPr>
          </a:p>
        </p:txBody>
      </p:sp>
      <p:pic>
        <p:nvPicPr>
          <p:cNvPr id="3" name="Imagen 2">
            <a:extLst>
              <a:ext uri="{FF2B5EF4-FFF2-40B4-BE49-F238E27FC236}">
                <a16:creationId xmlns:a16="http://schemas.microsoft.com/office/drawing/2014/main" id="{854A679A-E85E-40AE-8602-7D3413C35423}"/>
              </a:ext>
            </a:extLst>
          </p:cNvPr>
          <p:cNvPicPr>
            <a:picLocks noChangeAspect="1"/>
          </p:cNvPicPr>
          <p:nvPr/>
        </p:nvPicPr>
        <p:blipFill>
          <a:blip r:embed="rId2"/>
          <a:stretch>
            <a:fillRect/>
          </a:stretch>
        </p:blipFill>
        <p:spPr>
          <a:xfrm>
            <a:off x="635457" y="694966"/>
            <a:ext cx="10916463" cy="3547850"/>
          </a:xfrm>
          <a:prstGeom prst="rect">
            <a:avLst/>
          </a:prstGeom>
        </p:spPr>
      </p:pic>
      <p:cxnSp>
        <p:nvCxnSpPr>
          <p:cNvPr id="16" name="Straight Connector 15">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765708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B980F3F-D763-4A76-85D5-C2EDCFCAB348}"/>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3300">
                <a:solidFill>
                  <a:schemeClr val="tx1">
                    <a:lumMod val="85000"/>
                    <a:lumOff val="15000"/>
                  </a:schemeClr>
                </a:solidFill>
              </a:rPr>
              <a:t>How to add the CBV in the urls with the as_view() method.</a:t>
            </a:r>
          </a:p>
        </p:txBody>
      </p:sp>
      <p:pic>
        <p:nvPicPr>
          <p:cNvPr id="3" name="Imagen 2">
            <a:extLst>
              <a:ext uri="{FF2B5EF4-FFF2-40B4-BE49-F238E27FC236}">
                <a16:creationId xmlns:a16="http://schemas.microsoft.com/office/drawing/2014/main" id="{C56B069B-4F51-436F-A61B-31E4CD632345}"/>
              </a:ext>
            </a:extLst>
          </p:cNvPr>
          <p:cNvPicPr>
            <a:picLocks noChangeAspect="1"/>
          </p:cNvPicPr>
          <p:nvPr/>
        </p:nvPicPr>
        <p:blipFill>
          <a:blip r:embed="rId2"/>
          <a:stretch>
            <a:fillRect/>
          </a:stretch>
        </p:blipFill>
        <p:spPr>
          <a:xfrm>
            <a:off x="635457" y="913296"/>
            <a:ext cx="10916463" cy="3329520"/>
          </a:xfrm>
          <a:prstGeom prst="rect">
            <a:avLst/>
          </a:prstGeom>
        </p:spPr>
      </p:pic>
      <p:cxnSp>
        <p:nvCxnSpPr>
          <p:cNvPr id="16" name="Straight Connector 15">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857834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419E01-1CC6-4918-80FA-D611412F8E51}"/>
              </a:ext>
            </a:extLst>
          </p:cNvPr>
          <p:cNvSpPr>
            <a:spLocks noGrp="1"/>
          </p:cNvSpPr>
          <p:nvPr>
            <p:ph type="title"/>
          </p:nvPr>
        </p:nvSpPr>
        <p:spPr>
          <a:xfrm>
            <a:off x="633999" y="4550229"/>
            <a:ext cx="10909073" cy="1057655"/>
          </a:xfrm>
        </p:spPr>
        <p:txBody>
          <a:bodyPr vert="horz" lIns="91440" tIns="45720" rIns="91440" bIns="45720" rtlCol="0" anchor="b">
            <a:noAutofit/>
          </a:bodyPr>
          <a:lstStyle/>
          <a:p>
            <a:r>
              <a:rPr lang="en-US" sz="4000" dirty="0">
                <a:solidFill>
                  <a:schemeClr val="tx1">
                    <a:lumMod val="85000"/>
                    <a:lumOff val="15000"/>
                  </a:schemeClr>
                </a:solidFill>
              </a:rPr>
              <a:t>Using CBV we saved a lot of  lines of code. The new code using classes is total equivalent to the first one.</a:t>
            </a:r>
          </a:p>
        </p:txBody>
      </p:sp>
      <p:pic>
        <p:nvPicPr>
          <p:cNvPr id="4" name="Imagen 3">
            <a:extLst>
              <a:ext uri="{FF2B5EF4-FFF2-40B4-BE49-F238E27FC236}">
                <a16:creationId xmlns:a16="http://schemas.microsoft.com/office/drawing/2014/main" id="{3F7AC999-4F8D-4F90-B6F7-99292C3E4F66}"/>
              </a:ext>
            </a:extLst>
          </p:cNvPr>
          <p:cNvPicPr>
            <a:picLocks noChangeAspect="1"/>
          </p:cNvPicPr>
          <p:nvPr/>
        </p:nvPicPr>
        <p:blipFill>
          <a:blip r:embed="rId2"/>
          <a:stretch>
            <a:fillRect/>
          </a:stretch>
        </p:blipFill>
        <p:spPr>
          <a:xfrm>
            <a:off x="635457" y="1370216"/>
            <a:ext cx="5131653" cy="2142464"/>
          </a:xfrm>
          <a:prstGeom prst="rect">
            <a:avLst/>
          </a:prstGeom>
        </p:spPr>
      </p:pic>
      <p:sp>
        <p:nvSpPr>
          <p:cNvPr id="33" name="Rectangle 32">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149392F7-B7E8-4FE5-8CBF-172889CFE263}"/>
              </a:ext>
            </a:extLst>
          </p:cNvPr>
          <p:cNvPicPr>
            <a:picLocks noChangeAspect="1"/>
          </p:cNvPicPr>
          <p:nvPr/>
        </p:nvPicPr>
        <p:blipFill>
          <a:blip r:embed="rId3"/>
          <a:stretch>
            <a:fillRect/>
          </a:stretch>
        </p:blipFill>
        <p:spPr>
          <a:xfrm>
            <a:off x="6424891" y="1302652"/>
            <a:ext cx="5118182" cy="2277591"/>
          </a:xfrm>
          <a:prstGeom prst="rect">
            <a:avLst/>
          </a:prstGeom>
        </p:spPr>
      </p:pic>
      <p:cxnSp>
        <p:nvCxnSpPr>
          <p:cNvPr id="35" name="Straight Connector 34">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256702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22C152-F453-4FDF-81B1-1ACB370588A2}"/>
              </a:ext>
            </a:extLst>
          </p:cNvPr>
          <p:cNvSpPr>
            <a:spLocks noGrp="1"/>
          </p:cNvSpPr>
          <p:nvPr>
            <p:ph type="title"/>
          </p:nvPr>
        </p:nvSpPr>
        <p:spPr/>
        <p:txBody>
          <a:bodyPr>
            <a:noAutofit/>
          </a:bodyPr>
          <a:lstStyle/>
          <a:p>
            <a:r>
              <a:rPr lang="es-MX" sz="3600" dirty="0"/>
              <a:t>And if </a:t>
            </a:r>
            <a:r>
              <a:rPr lang="es-MX" sz="3600" dirty="0" err="1"/>
              <a:t>we</a:t>
            </a:r>
            <a:r>
              <a:rPr lang="es-MX" sz="3600" dirty="0"/>
              <a:t> </a:t>
            </a:r>
            <a:r>
              <a:rPr lang="es-MX" sz="3600" dirty="0" err="1"/>
              <a:t>would</a:t>
            </a:r>
            <a:r>
              <a:rPr lang="es-MX" sz="3600" dirty="0"/>
              <a:t> </a:t>
            </a:r>
            <a:r>
              <a:rPr lang="es-MX" sz="3600" dirty="0" err="1"/>
              <a:t>like</a:t>
            </a:r>
            <a:r>
              <a:rPr lang="es-MX" sz="3600" dirty="0"/>
              <a:t> </a:t>
            </a:r>
            <a:r>
              <a:rPr lang="es-MX" sz="3600" dirty="0" err="1"/>
              <a:t>access</a:t>
            </a:r>
            <a:r>
              <a:rPr lang="es-MX" sz="3600" dirty="0"/>
              <a:t> to the </a:t>
            </a:r>
            <a:r>
              <a:rPr lang="es-MX" sz="3600" dirty="0" err="1"/>
              <a:t>object’s</a:t>
            </a:r>
            <a:r>
              <a:rPr lang="es-MX" sz="3600" dirty="0"/>
              <a:t> values </a:t>
            </a:r>
            <a:r>
              <a:rPr lang="es-MX" sz="3600" dirty="0" err="1"/>
              <a:t>we</a:t>
            </a:r>
            <a:r>
              <a:rPr lang="es-MX" sz="3600" dirty="0"/>
              <a:t> can use ‘</a:t>
            </a:r>
            <a:r>
              <a:rPr lang="es-MX" sz="3600" dirty="0" err="1"/>
              <a:t>object</a:t>
            </a:r>
            <a:r>
              <a:rPr lang="es-MX" sz="3600" dirty="0"/>
              <a:t>’ </a:t>
            </a:r>
            <a:r>
              <a:rPr lang="es-MX" sz="3600" dirty="0" err="1"/>
              <a:t>or</a:t>
            </a:r>
            <a:r>
              <a:rPr lang="es-MX" sz="3600" dirty="0"/>
              <a:t> the </a:t>
            </a:r>
            <a:r>
              <a:rPr lang="es-MX" sz="3600" dirty="0" err="1"/>
              <a:t>name</a:t>
            </a:r>
            <a:r>
              <a:rPr lang="es-MX" sz="3600" dirty="0"/>
              <a:t> of the </a:t>
            </a:r>
            <a:r>
              <a:rPr lang="es-MX" sz="3600" dirty="0" err="1"/>
              <a:t>model</a:t>
            </a:r>
            <a:r>
              <a:rPr lang="es-MX" sz="3600" dirty="0"/>
              <a:t>. In </a:t>
            </a:r>
            <a:r>
              <a:rPr lang="es-MX" sz="3600" dirty="0" err="1"/>
              <a:t>this</a:t>
            </a:r>
            <a:r>
              <a:rPr lang="es-MX" sz="3600" dirty="0"/>
              <a:t> case the </a:t>
            </a:r>
            <a:r>
              <a:rPr lang="es-MX" sz="3600" dirty="0" err="1"/>
              <a:t>model</a:t>
            </a:r>
            <a:r>
              <a:rPr lang="es-MX" sz="3600" dirty="0"/>
              <a:t> is </a:t>
            </a:r>
            <a:r>
              <a:rPr lang="es-MX" sz="3600" dirty="0" err="1"/>
              <a:t>called</a:t>
            </a:r>
            <a:r>
              <a:rPr lang="es-MX" sz="3600" dirty="0"/>
              <a:t> ‘page’</a:t>
            </a:r>
          </a:p>
        </p:txBody>
      </p:sp>
      <p:pic>
        <p:nvPicPr>
          <p:cNvPr id="3" name="Imagen 2">
            <a:extLst>
              <a:ext uri="{FF2B5EF4-FFF2-40B4-BE49-F238E27FC236}">
                <a16:creationId xmlns:a16="http://schemas.microsoft.com/office/drawing/2014/main" id="{1C0E3CAD-4013-439B-A9C6-E353D4574100}"/>
              </a:ext>
            </a:extLst>
          </p:cNvPr>
          <p:cNvPicPr>
            <a:picLocks noChangeAspect="1"/>
          </p:cNvPicPr>
          <p:nvPr/>
        </p:nvPicPr>
        <p:blipFill>
          <a:blip r:embed="rId2"/>
          <a:stretch>
            <a:fillRect/>
          </a:stretch>
        </p:blipFill>
        <p:spPr>
          <a:xfrm>
            <a:off x="4210492" y="2463919"/>
            <a:ext cx="3280036" cy="829656"/>
          </a:xfrm>
          <a:prstGeom prst="rect">
            <a:avLst/>
          </a:prstGeom>
        </p:spPr>
      </p:pic>
      <p:pic>
        <p:nvPicPr>
          <p:cNvPr id="4" name="Imagen 3">
            <a:extLst>
              <a:ext uri="{FF2B5EF4-FFF2-40B4-BE49-F238E27FC236}">
                <a16:creationId xmlns:a16="http://schemas.microsoft.com/office/drawing/2014/main" id="{65C7E94B-9D35-4800-8C3A-31C8149BA7C0}"/>
              </a:ext>
            </a:extLst>
          </p:cNvPr>
          <p:cNvPicPr>
            <a:picLocks noChangeAspect="1"/>
          </p:cNvPicPr>
          <p:nvPr/>
        </p:nvPicPr>
        <p:blipFill>
          <a:blip r:embed="rId3"/>
          <a:stretch>
            <a:fillRect/>
          </a:stretch>
        </p:blipFill>
        <p:spPr>
          <a:xfrm>
            <a:off x="2704147" y="4846259"/>
            <a:ext cx="6844666" cy="829656"/>
          </a:xfrm>
          <a:prstGeom prst="rect">
            <a:avLst/>
          </a:prstGeom>
        </p:spPr>
      </p:pic>
      <p:sp>
        <p:nvSpPr>
          <p:cNvPr id="5" name="CuadroTexto 4">
            <a:extLst>
              <a:ext uri="{FF2B5EF4-FFF2-40B4-BE49-F238E27FC236}">
                <a16:creationId xmlns:a16="http://schemas.microsoft.com/office/drawing/2014/main" id="{6D7DF057-BE05-4B19-B087-7DBC81D91803}"/>
              </a:ext>
            </a:extLst>
          </p:cNvPr>
          <p:cNvSpPr txBox="1"/>
          <p:nvPr/>
        </p:nvSpPr>
        <p:spPr>
          <a:xfrm>
            <a:off x="2064470" y="3827282"/>
            <a:ext cx="7748833" cy="830997"/>
          </a:xfrm>
          <a:prstGeom prst="rect">
            <a:avLst/>
          </a:prstGeom>
          <a:noFill/>
        </p:spPr>
        <p:txBody>
          <a:bodyPr wrap="square" rtlCol="0">
            <a:spAutoFit/>
          </a:bodyPr>
          <a:lstStyle/>
          <a:p>
            <a:pPr algn="ctr"/>
            <a:r>
              <a:rPr lang="es-MX" sz="2400" dirty="0" err="1"/>
              <a:t>But</a:t>
            </a:r>
            <a:r>
              <a:rPr lang="es-MX" sz="2400" dirty="0"/>
              <a:t> </a:t>
            </a:r>
            <a:r>
              <a:rPr lang="es-MX" sz="2400" dirty="0" err="1"/>
              <a:t>when</a:t>
            </a:r>
            <a:r>
              <a:rPr lang="es-MX" sz="2400" dirty="0"/>
              <a:t> is a </a:t>
            </a:r>
            <a:r>
              <a:rPr lang="es-MX" sz="2400" dirty="0" err="1"/>
              <a:t>ListView</a:t>
            </a:r>
            <a:r>
              <a:rPr lang="es-MX" sz="2400" dirty="0"/>
              <a:t> </a:t>
            </a:r>
            <a:r>
              <a:rPr lang="es-MX" sz="2400" dirty="0" err="1"/>
              <a:t>we</a:t>
            </a:r>
            <a:r>
              <a:rPr lang="es-MX" sz="2400" dirty="0"/>
              <a:t> </a:t>
            </a:r>
            <a:r>
              <a:rPr lang="es-MX" sz="2400" dirty="0" err="1"/>
              <a:t>access</a:t>
            </a:r>
            <a:r>
              <a:rPr lang="es-MX" sz="2400" dirty="0"/>
              <a:t> to the </a:t>
            </a:r>
            <a:r>
              <a:rPr lang="es-MX" sz="2400" dirty="0" err="1"/>
              <a:t>object’s</a:t>
            </a:r>
            <a:r>
              <a:rPr lang="es-MX" sz="2400" dirty="0"/>
              <a:t> values by </a:t>
            </a:r>
            <a:r>
              <a:rPr lang="es-MX" sz="2400" dirty="0" err="1"/>
              <a:t>using</a:t>
            </a:r>
            <a:r>
              <a:rPr lang="es-MX" sz="2400" dirty="0"/>
              <a:t> ‘</a:t>
            </a:r>
            <a:r>
              <a:rPr lang="es-MX" sz="2400" dirty="0" err="1"/>
              <a:t>object</a:t>
            </a:r>
            <a:r>
              <a:rPr lang="es-MX" sz="2400" dirty="0"/>
              <a:t>’ </a:t>
            </a:r>
            <a:r>
              <a:rPr lang="es-MX" sz="2400" dirty="0" err="1"/>
              <a:t>or</a:t>
            </a:r>
            <a:r>
              <a:rPr lang="es-MX" sz="2400" dirty="0"/>
              <a:t> the </a:t>
            </a:r>
            <a:r>
              <a:rPr lang="es-MX" sz="2400" dirty="0" err="1"/>
              <a:t>name</a:t>
            </a:r>
            <a:r>
              <a:rPr lang="es-MX" sz="2400" dirty="0"/>
              <a:t> of the </a:t>
            </a:r>
            <a:r>
              <a:rPr lang="es-MX" sz="2400" dirty="0" err="1"/>
              <a:t>model</a:t>
            </a:r>
            <a:r>
              <a:rPr lang="es-MX" sz="2400" dirty="0"/>
              <a:t> plus ‘_</a:t>
            </a:r>
            <a:r>
              <a:rPr lang="es-MX" sz="2400" dirty="0" err="1"/>
              <a:t>list</a:t>
            </a:r>
            <a:r>
              <a:rPr lang="es-MX" sz="2400" dirty="0"/>
              <a:t>’.</a:t>
            </a:r>
          </a:p>
        </p:txBody>
      </p:sp>
    </p:spTree>
    <p:extLst>
      <p:ext uri="{BB962C8B-B14F-4D97-AF65-F5344CB8AC3E}">
        <p14:creationId xmlns:p14="http://schemas.microsoft.com/office/powerpoint/2010/main" val="32959803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D6FD74F-AC28-4E0C-B27B-A4A5DDCE4DA1}"/>
              </a:ext>
            </a:extLst>
          </p:cNvPr>
          <p:cNvSpPr>
            <a:spLocks noGrp="1"/>
          </p:cNvSpPr>
          <p:nvPr>
            <p:ph type="title"/>
          </p:nvPr>
        </p:nvSpPr>
        <p:spPr>
          <a:xfrm>
            <a:off x="8141110" y="639097"/>
            <a:ext cx="3401961" cy="3686015"/>
          </a:xfrm>
        </p:spPr>
        <p:txBody>
          <a:bodyPr vert="horz" lIns="91440" tIns="45720" rIns="91440" bIns="45720" rtlCol="0" anchor="b">
            <a:noAutofit/>
          </a:bodyPr>
          <a:lstStyle/>
          <a:p>
            <a:r>
              <a:rPr lang="en-US" sz="2800" dirty="0">
                <a:solidFill>
                  <a:schemeClr val="tx1">
                    <a:lumMod val="85000"/>
                    <a:lumOff val="15000"/>
                  </a:schemeClr>
                </a:solidFill>
              </a:rPr>
              <a:t>We use </a:t>
            </a:r>
            <a:r>
              <a:rPr lang="en-US" sz="2800" i="1" dirty="0" err="1">
                <a:solidFill>
                  <a:schemeClr val="tx1">
                    <a:lumMod val="85000"/>
                    <a:lumOff val="15000"/>
                  </a:schemeClr>
                </a:solidFill>
              </a:rPr>
              <a:t>CreateView</a:t>
            </a:r>
            <a:r>
              <a:rPr lang="en-US" sz="2800" i="1" dirty="0">
                <a:solidFill>
                  <a:schemeClr val="tx1">
                    <a:lumMod val="85000"/>
                    <a:lumOff val="15000"/>
                  </a:schemeClr>
                </a:solidFill>
              </a:rPr>
              <a:t> </a:t>
            </a:r>
            <a:r>
              <a:rPr lang="en-US" sz="2800" dirty="0">
                <a:solidFill>
                  <a:schemeClr val="tx1">
                    <a:lumMod val="85000"/>
                    <a:lumOff val="15000"/>
                  </a:schemeClr>
                </a:solidFill>
              </a:rPr>
              <a:t>to create our CBV. We order the fields as we want (remember this fields are from the model Page)</a:t>
            </a:r>
            <a:br>
              <a:rPr lang="en-US" sz="2800" dirty="0">
                <a:solidFill>
                  <a:schemeClr val="tx1">
                    <a:lumMod val="85000"/>
                    <a:lumOff val="15000"/>
                  </a:schemeClr>
                </a:solidFill>
              </a:rPr>
            </a:br>
            <a:br>
              <a:rPr lang="en-US" sz="2800" dirty="0">
                <a:solidFill>
                  <a:schemeClr val="tx1">
                    <a:lumMod val="85000"/>
                    <a:lumOff val="15000"/>
                  </a:schemeClr>
                </a:solidFill>
              </a:rPr>
            </a:br>
            <a:r>
              <a:rPr lang="en-US" sz="2800" dirty="0">
                <a:solidFill>
                  <a:schemeClr val="tx1">
                    <a:lumMod val="85000"/>
                    <a:lumOff val="15000"/>
                  </a:schemeClr>
                </a:solidFill>
              </a:rPr>
              <a:t>We use </a:t>
            </a:r>
            <a:r>
              <a:rPr lang="en-US" sz="2800" dirty="0" err="1">
                <a:solidFill>
                  <a:schemeClr val="tx1">
                    <a:lumMod val="85000"/>
                    <a:lumOff val="15000"/>
                  </a:schemeClr>
                </a:solidFill>
              </a:rPr>
              <a:t>success_url</a:t>
            </a:r>
            <a:r>
              <a:rPr lang="en-US" sz="2800" dirty="0">
                <a:solidFill>
                  <a:schemeClr val="tx1">
                    <a:lumMod val="85000"/>
                    <a:lumOff val="15000"/>
                  </a:schemeClr>
                </a:solidFill>
              </a:rPr>
              <a:t> and </a:t>
            </a:r>
            <a:r>
              <a:rPr lang="en-US" sz="2800" dirty="0" err="1">
                <a:solidFill>
                  <a:schemeClr val="tx1">
                    <a:lumMod val="85000"/>
                    <a:lumOff val="15000"/>
                  </a:schemeClr>
                </a:solidFill>
              </a:rPr>
              <a:t>reverse_lazy</a:t>
            </a:r>
            <a:r>
              <a:rPr lang="en-US" sz="2800" dirty="0">
                <a:solidFill>
                  <a:schemeClr val="tx1">
                    <a:lumMod val="85000"/>
                    <a:lumOff val="15000"/>
                  </a:schemeClr>
                </a:solidFill>
              </a:rPr>
              <a:t> to redirect to a certain </a:t>
            </a:r>
            <a:r>
              <a:rPr lang="en-US" sz="2800" dirty="0" err="1">
                <a:solidFill>
                  <a:schemeClr val="tx1">
                    <a:lumMod val="85000"/>
                    <a:lumOff val="15000"/>
                  </a:schemeClr>
                </a:solidFill>
              </a:rPr>
              <a:t>url</a:t>
            </a:r>
            <a:r>
              <a:rPr lang="en-US" sz="2800" dirty="0">
                <a:solidFill>
                  <a:schemeClr val="tx1">
                    <a:lumMod val="85000"/>
                    <a:lumOff val="15000"/>
                  </a:schemeClr>
                </a:solidFill>
              </a:rPr>
              <a:t>.</a:t>
            </a:r>
          </a:p>
        </p:txBody>
      </p:sp>
      <p:pic>
        <p:nvPicPr>
          <p:cNvPr id="3" name="Imagen 2">
            <a:extLst>
              <a:ext uri="{FF2B5EF4-FFF2-40B4-BE49-F238E27FC236}">
                <a16:creationId xmlns:a16="http://schemas.microsoft.com/office/drawing/2014/main" id="{2022664C-F347-46D7-A5FE-BAFE8F9B1D2D}"/>
              </a:ext>
            </a:extLst>
          </p:cNvPr>
          <p:cNvPicPr>
            <a:picLocks noChangeAspect="1"/>
          </p:cNvPicPr>
          <p:nvPr/>
        </p:nvPicPr>
        <p:blipFill>
          <a:blip r:embed="rId2"/>
          <a:stretch>
            <a:fillRect/>
          </a:stretch>
        </p:blipFill>
        <p:spPr>
          <a:xfrm>
            <a:off x="808187" y="640081"/>
            <a:ext cx="6563840" cy="5054156"/>
          </a:xfrm>
          <a:prstGeom prst="rect">
            <a:avLst/>
          </a:prstGeom>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18423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MX" dirty="0"/>
              <a:t>SYNCHRONIZE DATA BASE SO IT CAN BE USED.</a:t>
            </a:r>
          </a:p>
        </p:txBody>
      </p:sp>
      <p:cxnSp>
        <p:nvCxnSpPr>
          <p:cNvPr id="7" name="Conector recto de flecha 6"/>
          <p:cNvCxnSpPr>
            <a:stCxn id="4" idx="2"/>
          </p:cNvCxnSpPr>
          <p:nvPr/>
        </p:nvCxnSpPr>
        <p:spPr>
          <a:xfrm>
            <a:off x="680544" y="3283087"/>
            <a:ext cx="1439201" cy="887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a:stCxn id="5" idx="2"/>
          </p:cNvCxnSpPr>
          <p:nvPr/>
        </p:nvCxnSpPr>
        <p:spPr>
          <a:xfrm flipH="1">
            <a:off x="9892145" y="3283087"/>
            <a:ext cx="1048789" cy="1074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1399310" y="4219215"/>
            <a:ext cx="2286000" cy="646331"/>
          </a:xfrm>
          <a:prstGeom prst="rect">
            <a:avLst/>
          </a:prstGeom>
          <a:noFill/>
        </p:spPr>
        <p:txBody>
          <a:bodyPr wrap="square" rtlCol="0">
            <a:spAutoFit/>
          </a:bodyPr>
          <a:lstStyle/>
          <a:p>
            <a:r>
              <a:rPr lang="es-MX" dirty="0"/>
              <a:t>VIRTUAL ENVIROMENT</a:t>
            </a:r>
          </a:p>
        </p:txBody>
      </p:sp>
      <p:sp>
        <p:nvSpPr>
          <p:cNvPr id="11" name="CuadroTexto 10"/>
          <p:cNvSpPr txBox="1"/>
          <p:nvPr/>
        </p:nvSpPr>
        <p:spPr>
          <a:xfrm>
            <a:off x="8409709" y="4392020"/>
            <a:ext cx="2854035" cy="646331"/>
          </a:xfrm>
          <a:prstGeom prst="rect">
            <a:avLst/>
          </a:prstGeom>
          <a:noFill/>
        </p:spPr>
        <p:txBody>
          <a:bodyPr wrap="square" rtlCol="0">
            <a:spAutoFit/>
          </a:bodyPr>
          <a:lstStyle/>
          <a:p>
            <a:r>
              <a:rPr lang="es-MX" dirty="0"/>
              <a:t>COMMAND TO SYNCHRONIZE DATA BASE</a:t>
            </a:r>
          </a:p>
        </p:txBody>
      </p:sp>
      <p:pic>
        <p:nvPicPr>
          <p:cNvPr id="6" name="Imagen 5"/>
          <p:cNvPicPr>
            <a:picLocks noChangeAspect="1"/>
          </p:cNvPicPr>
          <p:nvPr/>
        </p:nvPicPr>
        <p:blipFill>
          <a:blip r:embed="rId2"/>
          <a:stretch>
            <a:fillRect/>
          </a:stretch>
        </p:blipFill>
        <p:spPr>
          <a:xfrm>
            <a:off x="241542" y="2845584"/>
            <a:ext cx="11590240" cy="368708"/>
          </a:xfrm>
          <a:prstGeom prst="rect">
            <a:avLst/>
          </a:prstGeom>
        </p:spPr>
      </p:pic>
      <p:sp>
        <p:nvSpPr>
          <p:cNvPr id="12" name="Rectángulo 11"/>
          <p:cNvSpPr/>
          <p:nvPr/>
        </p:nvSpPr>
        <p:spPr>
          <a:xfrm>
            <a:off x="9074727" y="2548797"/>
            <a:ext cx="3022489" cy="734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ángulo 12"/>
          <p:cNvSpPr/>
          <p:nvPr/>
        </p:nvSpPr>
        <p:spPr>
          <a:xfrm>
            <a:off x="155743" y="2673487"/>
            <a:ext cx="1049602"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CuadroTexto 13"/>
          <p:cNvSpPr txBox="1"/>
          <p:nvPr/>
        </p:nvSpPr>
        <p:spPr>
          <a:xfrm>
            <a:off x="1981200" y="1911927"/>
            <a:ext cx="7467600" cy="369332"/>
          </a:xfrm>
          <a:prstGeom prst="rect">
            <a:avLst/>
          </a:prstGeom>
          <a:noFill/>
        </p:spPr>
        <p:txBody>
          <a:bodyPr wrap="square" rtlCol="0">
            <a:spAutoFit/>
          </a:bodyPr>
          <a:lstStyle/>
          <a:p>
            <a:pPr algn="ctr"/>
            <a:r>
              <a:rPr lang="es-MX" b="1" i="1" dirty="0" err="1"/>
              <a:t>python</a:t>
            </a:r>
            <a:r>
              <a:rPr lang="es-MX" b="1" i="1" dirty="0"/>
              <a:t> manage.py </a:t>
            </a:r>
            <a:r>
              <a:rPr lang="es-MX" b="1" i="1" dirty="0" err="1"/>
              <a:t>migrate</a:t>
            </a:r>
            <a:endParaRPr lang="es-MX" b="1" i="1" dirty="0"/>
          </a:p>
        </p:txBody>
      </p:sp>
    </p:spTree>
    <p:extLst>
      <p:ext uri="{BB962C8B-B14F-4D97-AF65-F5344CB8AC3E}">
        <p14:creationId xmlns:p14="http://schemas.microsoft.com/office/powerpoint/2010/main" val="24367871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7A54701-E79C-4B23-9C52-9E33B999A8A0}"/>
              </a:ext>
            </a:extLst>
          </p:cNvPr>
          <p:cNvSpPr>
            <a:spLocks noGrp="1"/>
          </p:cNvSpPr>
          <p:nvPr>
            <p:ph type="title"/>
          </p:nvPr>
        </p:nvSpPr>
        <p:spPr>
          <a:xfrm>
            <a:off x="633999" y="4550229"/>
            <a:ext cx="10909073" cy="1057655"/>
          </a:xfrm>
        </p:spPr>
        <p:txBody>
          <a:bodyPr vert="horz" lIns="91440" tIns="45720" rIns="91440" bIns="45720" rtlCol="0" anchor="b">
            <a:noAutofit/>
          </a:bodyPr>
          <a:lstStyle/>
          <a:p>
            <a:r>
              <a:rPr lang="en-US" sz="2800" dirty="0">
                <a:solidFill>
                  <a:schemeClr val="tx1">
                    <a:lumMod val="85000"/>
                    <a:lumOff val="15000"/>
                  </a:schemeClr>
                </a:solidFill>
              </a:rPr>
              <a:t>Instead of create a ‘</a:t>
            </a:r>
            <a:r>
              <a:rPr lang="en-US" sz="2800" dirty="0" err="1">
                <a:solidFill>
                  <a:schemeClr val="tx1">
                    <a:lumMod val="85000"/>
                    <a:lumOff val="15000"/>
                  </a:schemeClr>
                </a:solidFill>
              </a:rPr>
              <a:t>pageCreate</a:t>
            </a:r>
            <a:r>
              <a:rPr lang="en-US" sz="2800" dirty="0">
                <a:solidFill>
                  <a:schemeClr val="tx1">
                    <a:lumMod val="85000"/>
                    <a:lumOff val="15000"/>
                  </a:schemeClr>
                </a:solidFill>
              </a:rPr>
              <a:t>’ or that kind of names in  the last path… We convert the </a:t>
            </a:r>
            <a:r>
              <a:rPr lang="en-US" sz="2800" dirty="0" err="1">
                <a:solidFill>
                  <a:schemeClr val="tx1">
                    <a:lumMod val="85000"/>
                    <a:lumOff val="15000"/>
                  </a:schemeClr>
                </a:solidFill>
              </a:rPr>
              <a:t>urls_patterns</a:t>
            </a:r>
            <a:r>
              <a:rPr lang="en-US" sz="2800" dirty="0">
                <a:solidFill>
                  <a:schemeClr val="tx1">
                    <a:lumMod val="85000"/>
                    <a:lumOff val="15000"/>
                  </a:schemeClr>
                </a:solidFill>
              </a:rPr>
              <a:t> into a tuple with the name </a:t>
            </a:r>
            <a:r>
              <a:rPr lang="en-US" sz="2800" dirty="0" err="1">
                <a:solidFill>
                  <a:schemeClr val="tx1">
                    <a:lumMod val="85000"/>
                    <a:lumOff val="15000"/>
                  </a:schemeClr>
                </a:solidFill>
              </a:rPr>
              <a:t>pages_patterns</a:t>
            </a:r>
            <a:r>
              <a:rPr lang="en-US" sz="2800" dirty="0">
                <a:solidFill>
                  <a:schemeClr val="tx1">
                    <a:lumMod val="85000"/>
                    <a:lumOff val="15000"/>
                  </a:schemeClr>
                </a:solidFill>
              </a:rPr>
              <a:t> and as second parameter we put the name ‘pages’.</a:t>
            </a:r>
          </a:p>
        </p:txBody>
      </p:sp>
      <p:pic>
        <p:nvPicPr>
          <p:cNvPr id="3" name="Imagen 2">
            <a:extLst>
              <a:ext uri="{FF2B5EF4-FFF2-40B4-BE49-F238E27FC236}">
                <a16:creationId xmlns:a16="http://schemas.microsoft.com/office/drawing/2014/main" id="{84883EC8-7E3F-4E84-B882-88E8B634FAD6}"/>
              </a:ext>
            </a:extLst>
          </p:cNvPr>
          <p:cNvPicPr>
            <a:picLocks noChangeAspect="1"/>
          </p:cNvPicPr>
          <p:nvPr/>
        </p:nvPicPr>
        <p:blipFill>
          <a:blip r:embed="rId2"/>
          <a:stretch>
            <a:fillRect/>
          </a:stretch>
        </p:blipFill>
        <p:spPr>
          <a:xfrm>
            <a:off x="635457" y="640080"/>
            <a:ext cx="10442717" cy="3602736"/>
          </a:xfrm>
          <a:prstGeom prst="rect">
            <a:avLst/>
          </a:prstGeom>
        </p:spPr>
      </p:pic>
      <p:cxnSp>
        <p:nvCxnSpPr>
          <p:cNvPr id="16" name="Straight Connector 15">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547242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9">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11">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3">
            <a:extLst>
              <a:ext uri="{FF2B5EF4-FFF2-40B4-BE49-F238E27FC236}">
                <a16:creationId xmlns:a16="http://schemas.microsoft.com/office/drawing/2014/main" id="{BE268116-E2A7-4F98-8812-192B4975E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C3D4D47-D8AE-4E08-BDCD-5274CCEC1F81}"/>
              </a:ext>
            </a:extLst>
          </p:cNvPr>
          <p:cNvSpPr>
            <a:spLocks noGrp="1"/>
          </p:cNvSpPr>
          <p:nvPr>
            <p:ph type="title"/>
          </p:nvPr>
        </p:nvSpPr>
        <p:spPr>
          <a:xfrm>
            <a:off x="633999" y="4550229"/>
            <a:ext cx="10909073" cy="1057655"/>
          </a:xfrm>
        </p:spPr>
        <p:txBody>
          <a:bodyPr vert="horz" lIns="91440" tIns="45720" rIns="91440" bIns="45720" rtlCol="0" anchor="b">
            <a:noAutofit/>
          </a:bodyPr>
          <a:lstStyle/>
          <a:p>
            <a:r>
              <a:rPr lang="en-US" sz="3000" dirty="0">
                <a:solidFill>
                  <a:schemeClr val="tx1">
                    <a:lumMod val="85000"/>
                    <a:lumOff val="15000"/>
                  </a:schemeClr>
                </a:solidFill>
              </a:rPr>
              <a:t>In the urls.py global we remove ‘</a:t>
            </a:r>
            <a:r>
              <a:rPr lang="en-US" sz="3000" dirty="0" err="1">
                <a:solidFill>
                  <a:schemeClr val="tx1">
                    <a:lumMod val="85000"/>
                    <a:lumOff val="15000"/>
                  </a:schemeClr>
                </a:solidFill>
              </a:rPr>
              <a:t>pages.urls</a:t>
            </a:r>
            <a:r>
              <a:rPr lang="en-US" sz="3000" dirty="0">
                <a:solidFill>
                  <a:schemeClr val="tx1">
                    <a:lumMod val="85000"/>
                    <a:lumOff val="15000"/>
                  </a:schemeClr>
                </a:solidFill>
              </a:rPr>
              <a:t>’ and put ‘</a:t>
            </a:r>
            <a:r>
              <a:rPr lang="en-US" sz="3000" dirty="0" err="1">
                <a:solidFill>
                  <a:schemeClr val="tx1">
                    <a:lumMod val="85000"/>
                    <a:lumOff val="15000"/>
                  </a:schemeClr>
                </a:solidFill>
              </a:rPr>
              <a:t>pages_patterns</a:t>
            </a:r>
            <a:r>
              <a:rPr lang="en-US" sz="3000" dirty="0">
                <a:solidFill>
                  <a:schemeClr val="tx1">
                    <a:lumMod val="85000"/>
                    <a:lumOff val="15000"/>
                  </a:schemeClr>
                </a:solidFill>
              </a:rPr>
              <a:t>’ instead. Which is the tuple we created in the urls.py (page app).</a:t>
            </a:r>
          </a:p>
        </p:txBody>
      </p:sp>
      <p:pic>
        <p:nvPicPr>
          <p:cNvPr id="3" name="Imagen 2">
            <a:extLst>
              <a:ext uri="{FF2B5EF4-FFF2-40B4-BE49-F238E27FC236}">
                <a16:creationId xmlns:a16="http://schemas.microsoft.com/office/drawing/2014/main" id="{D812A0EE-F782-4E66-AB4F-1CC075630DA3}"/>
              </a:ext>
            </a:extLst>
          </p:cNvPr>
          <p:cNvPicPr>
            <a:picLocks noChangeAspect="1"/>
          </p:cNvPicPr>
          <p:nvPr/>
        </p:nvPicPr>
        <p:blipFill rotWithShape="1">
          <a:blip r:embed="rId2"/>
          <a:srcRect t="13249" r="-1" b="19739"/>
          <a:stretch/>
        </p:blipFill>
        <p:spPr>
          <a:xfrm>
            <a:off x="635457" y="640080"/>
            <a:ext cx="10916463" cy="3602736"/>
          </a:xfrm>
          <a:prstGeom prst="rect">
            <a:avLst/>
          </a:prstGeom>
        </p:spPr>
      </p:pic>
      <p:cxnSp>
        <p:nvCxnSpPr>
          <p:cNvPr id="26" name="Straight Connector 15">
            <a:extLst>
              <a:ext uri="{FF2B5EF4-FFF2-40B4-BE49-F238E27FC236}">
                <a16:creationId xmlns:a16="http://schemas.microsoft.com/office/drawing/2014/main" id="{73D8893D-DEBE-4F67-901F-166F75E9C6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7" name="Rectangle 17">
            <a:extLst>
              <a:ext uri="{FF2B5EF4-FFF2-40B4-BE49-F238E27FC236}">
                <a16:creationId xmlns:a16="http://schemas.microsoft.com/office/drawing/2014/main" id="{FBEFFA83-BC6D-4CD2-A2BA-98AD67423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19">
            <a:extLst>
              <a:ext uri="{FF2B5EF4-FFF2-40B4-BE49-F238E27FC236}">
                <a16:creationId xmlns:a16="http://schemas.microsoft.com/office/drawing/2014/main" id="{AB5696BF-D495-4CAC-AA8A-4EBFF2C32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49902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20C16578-2C9A-499E-B200-1809D80B5779}"/>
              </a:ext>
            </a:extLst>
          </p:cNvPr>
          <p:cNvSpPr txBox="1"/>
          <p:nvPr/>
        </p:nvSpPr>
        <p:spPr>
          <a:xfrm>
            <a:off x="965201" y="643467"/>
            <a:ext cx="6255026" cy="5054008"/>
          </a:xfrm>
          <a:prstGeom prst="rect">
            <a:avLst/>
          </a:prstGeom>
        </p:spPr>
        <p:txBody>
          <a:bodyPr vert="horz" lIns="91440" tIns="45720" rIns="91440" bIns="45720" rtlCol="0" anchor="ctr">
            <a:normAutofit fontScale="92500" lnSpcReduction="20000"/>
          </a:bodyPr>
          <a:lstStyle/>
          <a:p>
            <a:pPr algn="r" defTabSz="914400">
              <a:lnSpc>
                <a:spcPct val="85000"/>
              </a:lnSpc>
              <a:spcBef>
                <a:spcPct val="0"/>
              </a:spcBef>
              <a:spcAft>
                <a:spcPts val="600"/>
              </a:spcAft>
            </a:pPr>
            <a:r>
              <a:rPr lang="en-US" sz="5600" spc="-50" dirty="0">
                <a:solidFill>
                  <a:schemeClr val="tx1">
                    <a:lumMod val="85000"/>
                    <a:lumOff val="15000"/>
                  </a:schemeClr>
                </a:solidFill>
                <a:latin typeface="+mj-lt"/>
                <a:ea typeface="+mj-ea"/>
                <a:cs typeface="+mj-cs"/>
              </a:rPr>
              <a:t>By doing this, now we can Access to the pages views as ‘pages’ (which is the name we gave as second parameter in the </a:t>
            </a:r>
            <a:r>
              <a:rPr lang="en-US" sz="5600" spc="-50" dirty="0" err="1">
                <a:solidFill>
                  <a:schemeClr val="tx1">
                    <a:lumMod val="85000"/>
                    <a:lumOff val="15000"/>
                  </a:schemeClr>
                </a:solidFill>
                <a:latin typeface="+mj-lt"/>
                <a:ea typeface="+mj-ea"/>
                <a:cs typeface="+mj-cs"/>
              </a:rPr>
              <a:t>pages_patterns</a:t>
            </a:r>
            <a:r>
              <a:rPr lang="en-US" sz="5600" spc="-50" dirty="0">
                <a:solidFill>
                  <a:schemeClr val="tx1">
                    <a:lumMod val="85000"/>
                    <a:lumOff val="15000"/>
                  </a:schemeClr>
                </a:solidFill>
                <a:latin typeface="+mj-lt"/>
                <a:ea typeface="+mj-ea"/>
                <a:cs typeface="+mj-cs"/>
              </a:rPr>
              <a:t>) + ‘:’ + the view we want to access. Like this:</a:t>
            </a:r>
          </a:p>
        </p:txBody>
      </p:sp>
      <p:cxnSp>
        <p:nvCxnSpPr>
          <p:cNvPr id="15"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A549DE7-671D-4575-AF43-858FD999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C22D9B36-9BE7-472B-8808-7E0D68107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4094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Imagen 2">
            <a:extLst>
              <a:ext uri="{FF2B5EF4-FFF2-40B4-BE49-F238E27FC236}">
                <a16:creationId xmlns:a16="http://schemas.microsoft.com/office/drawing/2014/main" id="{AB858C7F-21D7-465A-8C62-3F5585980E9B}"/>
              </a:ext>
            </a:extLst>
          </p:cNvPr>
          <p:cNvPicPr>
            <a:picLocks noChangeAspect="1"/>
          </p:cNvPicPr>
          <p:nvPr/>
        </p:nvPicPr>
        <p:blipFill>
          <a:blip r:embed="rId2"/>
          <a:stretch>
            <a:fillRect/>
          </a:stretch>
        </p:blipFill>
        <p:spPr>
          <a:xfrm>
            <a:off x="7731545" y="1580487"/>
            <a:ext cx="4205351" cy="649356"/>
          </a:xfrm>
          <a:prstGeom prst="rect">
            <a:avLst/>
          </a:prstGeom>
        </p:spPr>
      </p:pic>
      <p:pic>
        <p:nvPicPr>
          <p:cNvPr id="4" name="Imagen 3">
            <a:extLst>
              <a:ext uri="{FF2B5EF4-FFF2-40B4-BE49-F238E27FC236}">
                <a16:creationId xmlns:a16="http://schemas.microsoft.com/office/drawing/2014/main" id="{6E32B3D9-E84A-4670-BF14-2342B2EF6D91}"/>
              </a:ext>
            </a:extLst>
          </p:cNvPr>
          <p:cNvPicPr>
            <a:picLocks noChangeAspect="1"/>
          </p:cNvPicPr>
          <p:nvPr/>
        </p:nvPicPr>
        <p:blipFill>
          <a:blip r:embed="rId3"/>
          <a:stretch>
            <a:fillRect/>
          </a:stretch>
        </p:blipFill>
        <p:spPr>
          <a:xfrm>
            <a:off x="7738720" y="2614879"/>
            <a:ext cx="4191002" cy="583747"/>
          </a:xfrm>
          <a:prstGeom prst="rect">
            <a:avLst/>
          </a:prstGeom>
        </p:spPr>
      </p:pic>
      <p:pic>
        <p:nvPicPr>
          <p:cNvPr id="5" name="Imagen 4">
            <a:extLst>
              <a:ext uri="{FF2B5EF4-FFF2-40B4-BE49-F238E27FC236}">
                <a16:creationId xmlns:a16="http://schemas.microsoft.com/office/drawing/2014/main" id="{55D35C19-20C5-4B71-B07E-0747F2AE927C}"/>
              </a:ext>
            </a:extLst>
          </p:cNvPr>
          <p:cNvPicPr>
            <a:picLocks noChangeAspect="1"/>
          </p:cNvPicPr>
          <p:nvPr/>
        </p:nvPicPr>
        <p:blipFill rotWithShape="1">
          <a:blip r:embed="rId4"/>
          <a:srcRect r="60567" b="4134"/>
          <a:stretch/>
        </p:blipFill>
        <p:spPr>
          <a:xfrm>
            <a:off x="7766305" y="3664149"/>
            <a:ext cx="4190998" cy="679251"/>
          </a:xfrm>
          <a:prstGeom prst="rect">
            <a:avLst/>
          </a:prstGeom>
        </p:spPr>
      </p:pic>
    </p:spTree>
    <p:extLst>
      <p:ext uri="{BB962C8B-B14F-4D97-AF65-F5344CB8AC3E}">
        <p14:creationId xmlns:p14="http://schemas.microsoft.com/office/powerpoint/2010/main" val="11916652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265DA68-5367-4869-84DF-D2DDC3394CE2}"/>
              </a:ext>
            </a:extLst>
          </p:cNvPr>
          <p:cNvPicPr>
            <a:picLocks noChangeAspect="1"/>
          </p:cNvPicPr>
          <p:nvPr/>
        </p:nvPicPr>
        <p:blipFill>
          <a:blip r:embed="rId2"/>
          <a:stretch>
            <a:fillRect/>
          </a:stretch>
        </p:blipFill>
        <p:spPr>
          <a:xfrm>
            <a:off x="1789912" y="2263021"/>
            <a:ext cx="8059275" cy="2010056"/>
          </a:xfrm>
          <a:prstGeom prst="rect">
            <a:avLst/>
          </a:prstGeom>
        </p:spPr>
      </p:pic>
      <p:pic>
        <p:nvPicPr>
          <p:cNvPr id="3" name="Imagen 2">
            <a:extLst>
              <a:ext uri="{FF2B5EF4-FFF2-40B4-BE49-F238E27FC236}">
                <a16:creationId xmlns:a16="http://schemas.microsoft.com/office/drawing/2014/main" id="{C116235B-D8AA-4E68-9335-F46B913BA65A}"/>
              </a:ext>
            </a:extLst>
          </p:cNvPr>
          <p:cNvPicPr>
            <a:picLocks noChangeAspect="1"/>
          </p:cNvPicPr>
          <p:nvPr/>
        </p:nvPicPr>
        <p:blipFill>
          <a:blip r:embed="rId3"/>
          <a:stretch>
            <a:fillRect/>
          </a:stretch>
        </p:blipFill>
        <p:spPr>
          <a:xfrm>
            <a:off x="3295071" y="700579"/>
            <a:ext cx="5048955" cy="943107"/>
          </a:xfrm>
          <a:prstGeom prst="rect">
            <a:avLst/>
          </a:prstGeom>
        </p:spPr>
      </p:pic>
      <p:pic>
        <p:nvPicPr>
          <p:cNvPr id="4" name="Imagen 3">
            <a:extLst>
              <a:ext uri="{FF2B5EF4-FFF2-40B4-BE49-F238E27FC236}">
                <a16:creationId xmlns:a16="http://schemas.microsoft.com/office/drawing/2014/main" id="{1616221C-E654-4F2A-A9A8-4E8FFB89C123}"/>
              </a:ext>
            </a:extLst>
          </p:cNvPr>
          <p:cNvPicPr>
            <a:picLocks noChangeAspect="1"/>
          </p:cNvPicPr>
          <p:nvPr/>
        </p:nvPicPr>
        <p:blipFill>
          <a:blip r:embed="rId4"/>
          <a:stretch>
            <a:fillRect/>
          </a:stretch>
        </p:blipFill>
        <p:spPr>
          <a:xfrm>
            <a:off x="2853300" y="5006605"/>
            <a:ext cx="6230219" cy="628738"/>
          </a:xfrm>
          <a:prstGeom prst="rect">
            <a:avLst/>
          </a:prstGeom>
        </p:spPr>
      </p:pic>
      <p:pic>
        <p:nvPicPr>
          <p:cNvPr id="5" name="Imagen 4">
            <a:extLst>
              <a:ext uri="{FF2B5EF4-FFF2-40B4-BE49-F238E27FC236}">
                <a16:creationId xmlns:a16="http://schemas.microsoft.com/office/drawing/2014/main" id="{1C580168-2317-44F1-9E84-2E52C1548267}"/>
              </a:ext>
            </a:extLst>
          </p:cNvPr>
          <p:cNvPicPr>
            <a:picLocks noChangeAspect="1"/>
          </p:cNvPicPr>
          <p:nvPr/>
        </p:nvPicPr>
        <p:blipFill>
          <a:blip r:embed="rId5"/>
          <a:stretch>
            <a:fillRect/>
          </a:stretch>
        </p:blipFill>
        <p:spPr>
          <a:xfrm>
            <a:off x="4897712" y="4616025"/>
            <a:ext cx="1886213" cy="390580"/>
          </a:xfrm>
          <a:prstGeom prst="rect">
            <a:avLst/>
          </a:prstGeom>
        </p:spPr>
      </p:pic>
      <p:pic>
        <p:nvPicPr>
          <p:cNvPr id="6" name="Imagen 5">
            <a:extLst>
              <a:ext uri="{FF2B5EF4-FFF2-40B4-BE49-F238E27FC236}">
                <a16:creationId xmlns:a16="http://schemas.microsoft.com/office/drawing/2014/main" id="{72B8FD38-BD0B-46F6-89CA-B307D0D01D65}"/>
              </a:ext>
            </a:extLst>
          </p:cNvPr>
          <p:cNvPicPr>
            <a:picLocks noChangeAspect="1"/>
          </p:cNvPicPr>
          <p:nvPr/>
        </p:nvPicPr>
        <p:blipFill>
          <a:blip r:embed="rId6"/>
          <a:stretch>
            <a:fillRect/>
          </a:stretch>
        </p:blipFill>
        <p:spPr>
          <a:xfrm>
            <a:off x="5205100" y="302161"/>
            <a:ext cx="1228896" cy="419158"/>
          </a:xfrm>
          <a:prstGeom prst="rect">
            <a:avLst/>
          </a:prstGeom>
        </p:spPr>
      </p:pic>
      <p:pic>
        <p:nvPicPr>
          <p:cNvPr id="7" name="Imagen 6">
            <a:extLst>
              <a:ext uri="{FF2B5EF4-FFF2-40B4-BE49-F238E27FC236}">
                <a16:creationId xmlns:a16="http://schemas.microsoft.com/office/drawing/2014/main" id="{F047298C-07BE-493E-B443-4D891ADA5063}"/>
              </a:ext>
            </a:extLst>
          </p:cNvPr>
          <p:cNvPicPr>
            <a:picLocks noChangeAspect="1"/>
          </p:cNvPicPr>
          <p:nvPr/>
        </p:nvPicPr>
        <p:blipFill>
          <a:blip r:embed="rId7"/>
          <a:stretch>
            <a:fillRect/>
          </a:stretch>
        </p:blipFill>
        <p:spPr>
          <a:xfrm>
            <a:off x="5190813" y="1920073"/>
            <a:ext cx="1257475" cy="342948"/>
          </a:xfrm>
          <a:prstGeom prst="rect">
            <a:avLst/>
          </a:prstGeom>
        </p:spPr>
      </p:pic>
      <p:sp>
        <p:nvSpPr>
          <p:cNvPr id="8" name="CuadroTexto 7">
            <a:extLst>
              <a:ext uri="{FF2B5EF4-FFF2-40B4-BE49-F238E27FC236}">
                <a16:creationId xmlns:a16="http://schemas.microsoft.com/office/drawing/2014/main" id="{FCD71B51-D9C2-46D5-9BB7-320AFF0BC7DC}"/>
              </a:ext>
            </a:extLst>
          </p:cNvPr>
          <p:cNvSpPr txBox="1"/>
          <p:nvPr/>
        </p:nvSpPr>
        <p:spPr>
          <a:xfrm>
            <a:off x="223284" y="606056"/>
            <a:ext cx="2630016" cy="584775"/>
          </a:xfrm>
          <a:prstGeom prst="rect">
            <a:avLst/>
          </a:prstGeom>
          <a:noFill/>
        </p:spPr>
        <p:txBody>
          <a:bodyPr wrap="square" rtlCol="0">
            <a:spAutoFit/>
          </a:bodyPr>
          <a:lstStyle/>
          <a:p>
            <a:r>
              <a:rPr lang="es-MX" sz="3200" b="1" dirty="0" err="1"/>
              <a:t>DeleteView</a:t>
            </a:r>
            <a:endParaRPr lang="es-MX" sz="3200" b="1" dirty="0"/>
          </a:p>
        </p:txBody>
      </p:sp>
    </p:spTree>
    <p:extLst>
      <p:ext uri="{BB962C8B-B14F-4D97-AF65-F5344CB8AC3E}">
        <p14:creationId xmlns:p14="http://schemas.microsoft.com/office/powerpoint/2010/main" val="40676220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625303A-FB99-4493-8684-3292D83F562E}"/>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2100" dirty="0">
                <a:solidFill>
                  <a:schemeClr val="tx1">
                    <a:lumMod val="85000"/>
                    <a:lumOff val="15000"/>
                  </a:schemeClr>
                </a:solidFill>
              </a:rPr>
              <a:t>Un </a:t>
            </a:r>
            <a:r>
              <a:rPr lang="en-US" sz="2100" dirty="0" err="1">
                <a:solidFill>
                  <a:schemeClr val="tx1">
                    <a:lumMod val="85000"/>
                    <a:lumOff val="15000"/>
                  </a:schemeClr>
                </a:solidFill>
              </a:rPr>
              <a:t>Mixin</a:t>
            </a:r>
            <a:r>
              <a:rPr lang="en-US" sz="2100" dirty="0">
                <a:solidFill>
                  <a:schemeClr val="tx1">
                    <a:lumMod val="85000"/>
                    <a:lumOff val="15000"/>
                  </a:schemeClr>
                </a:solidFill>
              </a:rPr>
              <a:t> es una </a:t>
            </a:r>
            <a:r>
              <a:rPr lang="en-US" sz="2100" dirty="0" err="1">
                <a:solidFill>
                  <a:schemeClr val="tx1">
                    <a:lumMod val="85000"/>
                    <a:lumOff val="15000"/>
                  </a:schemeClr>
                </a:solidFill>
              </a:rPr>
              <a:t>implementación</a:t>
            </a:r>
            <a:r>
              <a:rPr lang="en-US" sz="2100" dirty="0">
                <a:solidFill>
                  <a:schemeClr val="tx1">
                    <a:lumMod val="85000"/>
                    <a:lumOff val="15000"/>
                  </a:schemeClr>
                </a:solidFill>
              </a:rPr>
              <a:t> de una o </a:t>
            </a:r>
            <a:r>
              <a:rPr lang="en-US" sz="2100" dirty="0" err="1">
                <a:solidFill>
                  <a:schemeClr val="tx1">
                    <a:lumMod val="85000"/>
                    <a:lumOff val="15000"/>
                  </a:schemeClr>
                </a:solidFill>
              </a:rPr>
              <a:t>varias</a:t>
            </a:r>
            <a:r>
              <a:rPr lang="en-US" sz="2100" dirty="0">
                <a:solidFill>
                  <a:schemeClr val="tx1">
                    <a:lumMod val="85000"/>
                    <a:lumOff val="15000"/>
                  </a:schemeClr>
                </a:solidFill>
              </a:rPr>
              <a:t> </a:t>
            </a:r>
            <a:r>
              <a:rPr lang="en-US" sz="2100" dirty="0" err="1">
                <a:solidFill>
                  <a:schemeClr val="tx1">
                    <a:lumMod val="85000"/>
                    <a:lumOff val="15000"/>
                  </a:schemeClr>
                </a:solidFill>
              </a:rPr>
              <a:t>funcionalidades</a:t>
            </a:r>
            <a:r>
              <a:rPr lang="en-US" sz="2100" dirty="0">
                <a:solidFill>
                  <a:schemeClr val="tx1">
                    <a:lumMod val="85000"/>
                    <a:lumOff val="15000"/>
                  </a:schemeClr>
                </a:solidFill>
              </a:rPr>
              <a:t> para una </a:t>
            </a:r>
            <a:r>
              <a:rPr lang="en-US" sz="2100" dirty="0" err="1">
                <a:solidFill>
                  <a:schemeClr val="tx1">
                    <a:lumMod val="85000"/>
                    <a:lumOff val="15000"/>
                  </a:schemeClr>
                </a:solidFill>
              </a:rPr>
              <a:t>clase</a:t>
            </a:r>
            <a:r>
              <a:rPr lang="en-US" sz="2100" dirty="0">
                <a:solidFill>
                  <a:schemeClr val="tx1">
                    <a:lumMod val="85000"/>
                    <a:lumOff val="15000"/>
                  </a:schemeClr>
                </a:solidFill>
              </a:rPr>
              <a:t>. Podemos </a:t>
            </a:r>
            <a:r>
              <a:rPr lang="en-US" sz="2100" dirty="0" err="1">
                <a:solidFill>
                  <a:schemeClr val="tx1">
                    <a:lumMod val="85000"/>
                    <a:lumOff val="15000"/>
                  </a:schemeClr>
                </a:solidFill>
              </a:rPr>
              <a:t>crearla</a:t>
            </a:r>
            <a:r>
              <a:rPr lang="en-US" sz="2100" dirty="0">
                <a:solidFill>
                  <a:schemeClr val="tx1">
                    <a:lumMod val="85000"/>
                    <a:lumOff val="15000"/>
                  </a:schemeClr>
                </a:solidFill>
              </a:rPr>
              <a:t> una </a:t>
            </a:r>
            <a:r>
              <a:rPr lang="en-US" sz="2100" dirty="0" err="1">
                <a:solidFill>
                  <a:schemeClr val="tx1">
                    <a:lumMod val="85000"/>
                    <a:lumOff val="15000"/>
                  </a:schemeClr>
                </a:solidFill>
              </a:rPr>
              <a:t>vez</a:t>
            </a:r>
            <a:r>
              <a:rPr lang="en-US" sz="2100" dirty="0">
                <a:solidFill>
                  <a:schemeClr val="tx1">
                    <a:lumMod val="85000"/>
                    <a:lumOff val="15000"/>
                  </a:schemeClr>
                </a:solidFill>
              </a:rPr>
              <a:t> y </a:t>
            </a:r>
            <a:r>
              <a:rPr lang="en-US" sz="2100" dirty="0" err="1">
                <a:solidFill>
                  <a:schemeClr val="tx1">
                    <a:lumMod val="85000"/>
                    <a:lumOff val="15000"/>
                  </a:schemeClr>
                </a:solidFill>
              </a:rPr>
              <a:t>heredar</a:t>
            </a:r>
            <a:r>
              <a:rPr lang="en-US" sz="2100" dirty="0">
                <a:solidFill>
                  <a:schemeClr val="tx1">
                    <a:lumMod val="85000"/>
                    <a:lumOff val="15000"/>
                  </a:schemeClr>
                </a:solidFill>
              </a:rPr>
              <a:t> </a:t>
            </a:r>
            <a:r>
              <a:rPr lang="en-US" sz="2100" dirty="0" err="1">
                <a:solidFill>
                  <a:schemeClr val="tx1">
                    <a:lumMod val="85000"/>
                    <a:lumOff val="15000"/>
                  </a:schemeClr>
                </a:solidFill>
              </a:rPr>
              <a:t>su</a:t>
            </a:r>
            <a:r>
              <a:rPr lang="en-US" sz="2100" dirty="0">
                <a:solidFill>
                  <a:schemeClr val="tx1">
                    <a:lumMod val="85000"/>
                    <a:lumOff val="15000"/>
                  </a:schemeClr>
                </a:solidFill>
              </a:rPr>
              <a:t> </a:t>
            </a:r>
            <a:r>
              <a:rPr lang="en-US" sz="2100" dirty="0" err="1">
                <a:solidFill>
                  <a:schemeClr val="tx1">
                    <a:lumMod val="85000"/>
                    <a:lumOff val="15000"/>
                  </a:schemeClr>
                </a:solidFill>
              </a:rPr>
              <a:t>comportamiento</a:t>
            </a:r>
            <a:r>
              <a:rPr lang="en-US" sz="2100" dirty="0">
                <a:solidFill>
                  <a:schemeClr val="tx1">
                    <a:lumMod val="85000"/>
                    <a:lumOff val="15000"/>
                  </a:schemeClr>
                </a:solidFill>
              </a:rPr>
              <a:t> </a:t>
            </a:r>
            <a:r>
              <a:rPr lang="en-US" sz="2100" dirty="0" err="1">
                <a:solidFill>
                  <a:schemeClr val="tx1">
                    <a:lumMod val="85000"/>
                    <a:lumOff val="15000"/>
                  </a:schemeClr>
                </a:solidFill>
              </a:rPr>
              <a:t>donde</a:t>
            </a:r>
            <a:r>
              <a:rPr lang="en-US" sz="2100" dirty="0">
                <a:solidFill>
                  <a:schemeClr val="tx1">
                    <a:lumMod val="85000"/>
                    <a:lumOff val="15000"/>
                  </a:schemeClr>
                </a:solidFill>
              </a:rPr>
              <a:t> </a:t>
            </a:r>
            <a:r>
              <a:rPr lang="en-US" sz="2100" dirty="0" err="1">
                <a:solidFill>
                  <a:schemeClr val="tx1">
                    <a:lumMod val="85000"/>
                    <a:lumOff val="15000"/>
                  </a:schemeClr>
                </a:solidFill>
              </a:rPr>
              <a:t>queramos</a:t>
            </a:r>
            <a:r>
              <a:rPr lang="en-US" sz="2100" dirty="0">
                <a:solidFill>
                  <a:schemeClr val="tx1">
                    <a:lumMod val="85000"/>
                    <a:lumOff val="15000"/>
                  </a:schemeClr>
                </a:solidFill>
              </a:rPr>
              <a:t> </a:t>
            </a:r>
            <a:r>
              <a:rPr lang="en-US" sz="2100" dirty="0" err="1">
                <a:solidFill>
                  <a:schemeClr val="tx1">
                    <a:lumMod val="85000"/>
                    <a:lumOff val="15000"/>
                  </a:schemeClr>
                </a:solidFill>
              </a:rPr>
              <a:t>dándole</a:t>
            </a:r>
            <a:r>
              <a:rPr lang="en-US" sz="2100" dirty="0">
                <a:solidFill>
                  <a:schemeClr val="tx1">
                    <a:lumMod val="85000"/>
                    <a:lumOff val="15000"/>
                  </a:schemeClr>
                </a:solidFill>
              </a:rPr>
              <a:t> </a:t>
            </a:r>
            <a:r>
              <a:rPr lang="en-US" sz="2100" dirty="0" err="1">
                <a:solidFill>
                  <a:schemeClr val="tx1">
                    <a:lumMod val="85000"/>
                    <a:lumOff val="15000"/>
                  </a:schemeClr>
                </a:solidFill>
              </a:rPr>
              <a:t>prioridad</a:t>
            </a:r>
            <a:r>
              <a:rPr lang="en-US" sz="2100" dirty="0">
                <a:solidFill>
                  <a:schemeClr val="tx1">
                    <a:lumMod val="85000"/>
                    <a:lumOff val="15000"/>
                  </a:schemeClr>
                </a:solidFill>
              </a:rPr>
              <a:t> a </a:t>
            </a:r>
            <a:r>
              <a:rPr lang="en-US" sz="2100" dirty="0" err="1">
                <a:solidFill>
                  <a:schemeClr val="tx1">
                    <a:lumMod val="85000"/>
                    <a:lumOff val="15000"/>
                  </a:schemeClr>
                </a:solidFill>
              </a:rPr>
              <a:t>su</a:t>
            </a:r>
            <a:r>
              <a:rPr lang="en-US" sz="2100" dirty="0">
                <a:solidFill>
                  <a:schemeClr val="tx1">
                    <a:lumMod val="85000"/>
                    <a:lumOff val="15000"/>
                  </a:schemeClr>
                </a:solidFill>
              </a:rPr>
              <a:t> </a:t>
            </a:r>
            <a:r>
              <a:rPr lang="en-US" sz="2100" dirty="0" err="1">
                <a:solidFill>
                  <a:schemeClr val="tx1">
                    <a:lumMod val="85000"/>
                    <a:lumOff val="15000"/>
                  </a:schemeClr>
                </a:solidFill>
              </a:rPr>
              <a:t>implementación</a:t>
            </a:r>
            <a:r>
              <a:rPr lang="en-US" sz="2100" dirty="0">
                <a:solidFill>
                  <a:schemeClr val="tx1">
                    <a:lumMod val="85000"/>
                    <a:lumOff val="15000"/>
                  </a:schemeClr>
                </a:solidFill>
              </a:rPr>
              <a:t> antes que a la </a:t>
            </a:r>
            <a:r>
              <a:rPr lang="en-US" sz="2100" dirty="0" err="1">
                <a:solidFill>
                  <a:schemeClr val="tx1">
                    <a:lumMod val="85000"/>
                    <a:lumOff val="15000"/>
                  </a:schemeClr>
                </a:solidFill>
              </a:rPr>
              <a:t>otra</a:t>
            </a:r>
            <a:r>
              <a:rPr lang="en-US" sz="2100" dirty="0">
                <a:solidFill>
                  <a:schemeClr val="tx1">
                    <a:lumMod val="85000"/>
                    <a:lumOff val="15000"/>
                  </a:schemeClr>
                </a:solidFill>
              </a:rPr>
              <a:t> </a:t>
            </a:r>
            <a:r>
              <a:rPr lang="en-US" sz="2100" dirty="0" err="1">
                <a:solidFill>
                  <a:schemeClr val="tx1">
                    <a:lumMod val="85000"/>
                    <a:lumOff val="15000"/>
                  </a:schemeClr>
                </a:solidFill>
              </a:rPr>
              <a:t>clase</a:t>
            </a:r>
            <a:r>
              <a:rPr lang="en-US" sz="2100" dirty="0">
                <a:solidFill>
                  <a:schemeClr val="tx1">
                    <a:lumMod val="85000"/>
                    <a:lumOff val="15000"/>
                  </a:schemeClr>
                </a:solidFill>
              </a:rPr>
              <a:t>. We can create it in an </a:t>
            </a:r>
            <a:r>
              <a:rPr lang="en-US" sz="2100" dirty="0" err="1">
                <a:solidFill>
                  <a:schemeClr val="tx1">
                    <a:lumMod val="85000"/>
                    <a:lumOff val="15000"/>
                  </a:schemeClr>
                </a:solidFill>
              </a:rPr>
              <a:t>especific</a:t>
            </a:r>
            <a:r>
              <a:rPr lang="en-US" sz="2100" dirty="0">
                <a:solidFill>
                  <a:schemeClr val="tx1">
                    <a:lumMod val="85000"/>
                    <a:lumOff val="15000"/>
                  </a:schemeClr>
                </a:solidFill>
              </a:rPr>
              <a:t> class, but if we want to use more times, we need to create a </a:t>
            </a:r>
            <a:r>
              <a:rPr lang="en-US" sz="2100" dirty="0" err="1">
                <a:solidFill>
                  <a:schemeClr val="tx1">
                    <a:lumMod val="85000"/>
                    <a:lumOff val="15000"/>
                  </a:schemeClr>
                </a:solidFill>
              </a:rPr>
              <a:t>separeted</a:t>
            </a:r>
            <a:r>
              <a:rPr lang="en-US" sz="2100" dirty="0">
                <a:solidFill>
                  <a:schemeClr val="tx1">
                    <a:lumMod val="85000"/>
                    <a:lumOff val="15000"/>
                  </a:schemeClr>
                </a:solidFill>
              </a:rPr>
              <a:t> class that inherent from </a:t>
            </a:r>
            <a:r>
              <a:rPr lang="en-US" sz="2100" i="1" dirty="0">
                <a:solidFill>
                  <a:schemeClr val="tx1">
                    <a:lumMod val="85000"/>
                    <a:lumOff val="15000"/>
                  </a:schemeClr>
                </a:solidFill>
              </a:rPr>
              <a:t>object</a:t>
            </a:r>
            <a:r>
              <a:rPr lang="en-US" sz="2100" dirty="0">
                <a:solidFill>
                  <a:schemeClr val="tx1">
                    <a:lumMod val="85000"/>
                    <a:lumOff val="15000"/>
                  </a:schemeClr>
                </a:solidFill>
              </a:rPr>
              <a:t> and </a:t>
            </a:r>
          </a:p>
        </p:txBody>
      </p:sp>
      <p:pic>
        <p:nvPicPr>
          <p:cNvPr id="3" name="Imagen 2">
            <a:extLst>
              <a:ext uri="{FF2B5EF4-FFF2-40B4-BE49-F238E27FC236}">
                <a16:creationId xmlns:a16="http://schemas.microsoft.com/office/drawing/2014/main" id="{1F57DA15-A35C-4845-AACF-81AD0F1D6C2F}"/>
              </a:ext>
            </a:extLst>
          </p:cNvPr>
          <p:cNvPicPr>
            <a:picLocks noChangeAspect="1"/>
          </p:cNvPicPr>
          <p:nvPr/>
        </p:nvPicPr>
        <p:blipFill>
          <a:blip r:embed="rId2"/>
          <a:stretch>
            <a:fillRect/>
          </a:stretch>
        </p:blipFill>
        <p:spPr>
          <a:xfrm>
            <a:off x="122352" y="2168732"/>
            <a:ext cx="7896406" cy="1717468"/>
          </a:xfrm>
          <a:prstGeom prst="rect">
            <a:avLst/>
          </a:prstGeom>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CuadroTexto 12">
            <a:extLst>
              <a:ext uri="{FF2B5EF4-FFF2-40B4-BE49-F238E27FC236}">
                <a16:creationId xmlns:a16="http://schemas.microsoft.com/office/drawing/2014/main" id="{F2D5A247-880F-4BDA-BDBD-ED06F7D6B069}"/>
              </a:ext>
            </a:extLst>
          </p:cNvPr>
          <p:cNvSpPr txBox="1"/>
          <p:nvPr/>
        </p:nvSpPr>
        <p:spPr>
          <a:xfrm>
            <a:off x="223284" y="606056"/>
            <a:ext cx="2630016" cy="584775"/>
          </a:xfrm>
          <a:prstGeom prst="rect">
            <a:avLst/>
          </a:prstGeom>
          <a:noFill/>
        </p:spPr>
        <p:txBody>
          <a:bodyPr wrap="square" rtlCol="0">
            <a:spAutoFit/>
          </a:bodyPr>
          <a:lstStyle/>
          <a:p>
            <a:r>
              <a:rPr lang="es-MX" sz="3200" b="1" dirty="0" err="1"/>
              <a:t>Mixin</a:t>
            </a:r>
            <a:r>
              <a:rPr lang="es-MX" sz="3200" b="1" dirty="0"/>
              <a:t> </a:t>
            </a:r>
            <a:r>
              <a:rPr lang="es-MX" sz="3200" b="1" dirty="0" err="1"/>
              <a:t>login</a:t>
            </a:r>
            <a:endParaRPr lang="es-MX" sz="3200" b="1" dirty="0"/>
          </a:p>
        </p:txBody>
      </p:sp>
    </p:spTree>
    <p:extLst>
      <p:ext uri="{BB962C8B-B14F-4D97-AF65-F5344CB8AC3E}">
        <p14:creationId xmlns:p14="http://schemas.microsoft.com/office/powerpoint/2010/main" val="31923885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6C5B1E3-42AA-4F63-B181-3DEAFD582181}"/>
              </a:ext>
            </a:extLst>
          </p:cNvPr>
          <p:cNvSpPr>
            <a:spLocks noGrp="1"/>
          </p:cNvSpPr>
          <p:nvPr>
            <p:ph type="title"/>
          </p:nvPr>
        </p:nvSpPr>
        <p:spPr>
          <a:xfrm>
            <a:off x="8141110" y="639097"/>
            <a:ext cx="3401961" cy="3686015"/>
          </a:xfrm>
        </p:spPr>
        <p:txBody>
          <a:bodyPr vert="horz" lIns="91440" tIns="45720" rIns="91440" bIns="45720" rtlCol="0" anchor="b">
            <a:noAutofit/>
          </a:bodyPr>
          <a:lstStyle/>
          <a:p>
            <a:r>
              <a:rPr lang="en-US" sz="4000" dirty="0">
                <a:solidFill>
                  <a:schemeClr val="tx1">
                    <a:lumMod val="85000"/>
                    <a:lumOff val="15000"/>
                  </a:schemeClr>
                </a:solidFill>
              </a:rPr>
              <a:t>And we mix the classes giving priority to de </a:t>
            </a:r>
            <a:r>
              <a:rPr lang="en-US" sz="4000" dirty="0" err="1">
                <a:solidFill>
                  <a:schemeClr val="tx1">
                    <a:lumMod val="85000"/>
                    <a:lumOff val="15000"/>
                  </a:schemeClr>
                </a:solidFill>
              </a:rPr>
              <a:t>Mixin</a:t>
            </a:r>
            <a:r>
              <a:rPr lang="en-US" sz="4000" dirty="0">
                <a:solidFill>
                  <a:schemeClr val="tx1">
                    <a:lumMod val="85000"/>
                    <a:lumOff val="15000"/>
                  </a:schemeClr>
                </a:solidFill>
              </a:rPr>
              <a:t> class we just created. By doing this, the classes will mix.</a:t>
            </a:r>
          </a:p>
        </p:txBody>
      </p:sp>
      <p:pic>
        <p:nvPicPr>
          <p:cNvPr id="3" name="Imagen 2">
            <a:extLst>
              <a:ext uri="{FF2B5EF4-FFF2-40B4-BE49-F238E27FC236}">
                <a16:creationId xmlns:a16="http://schemas.microsoft.com/office/drawing/2014/main" id="{E44E0833-AA77-44B3-808C-2A9911496DA9}"/>
              </a:ext>
            </a:extLst>
          </p:cNvPr>
          <p:cNvPicPr>
            <a:picLocks noChangeAspect="1"/>
          </p:cNvPicPr>
          <p:nvPr/>
        </p:nvPicPr>
        <p:blipFill>
          <a:blip r:embed="rId2"/>
          <a:stretch>
            <a:fillRect/>
          </a:stretch>
        </p:blipFill>
        <p:spPr>
          <a:xfrm>
            <a:off x="633999" y="1283580"/>
            <a:ext cx="6912217" cy="3767158"/>
          </a:xfrm>
          <a:prstGeom prst="rect">
            <a:avLst/>
          </a:prstGeom>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ángulo 3">
            <a:extLst>
              <a:ext uri="{FF2B5EF4-FFF2-40B4-BE49-F238E27FC236}">
                <a16:creationId xmlns:a16="http://schemas.microsoft.com/office/drawing/2014/main" id="{8EA80DEC-41C9-4F5E-B385-8A7F609EB9EE}"/>
              </a:ext>
            </a:extLst>
          </p:cNvPr>
          <p:cNvSpPr/>
          <p:nvPr/>
        </p:nvSpPr>
        <p:spPr>
          <a:xfrm>
            <a:off x="2127097" y="1281104"/>
            <a:ext cx="1786269" cy="279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ángulo 12">
            <a:extLst>
              <a:ext uri="{FF2B5EF4-FFF2-40B4-BE49-F238E27FC236}">
                <a16:creationId xmlns:a16="http://schemas.microsoft.com/office/drawing/2014/main" id="{4B29CB59-8926-4AF3-A32D-EC3D743E399C}"/>
              </a:ext>
            </a:extLst>
          </p:cNvPr>
          <p:cNvSpPr/>
          <p:nvPr/>
        </p:nvSpPr>
        <p:spPr>
          <a:xfrm>
            <a:off x="2127097" y="2402955"/>
            <a:ext cx="1786269" cy="279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14">
            <a:extLst>
              <a:ext uri="{FF2B5EF4-FFF2-40B4-BE49-F238E27FC236}">
                <a16:creationId xmlns:a16="http://schemas.microsoft.com/office/drawing/2014/main" id="{CC785E89-19FE-4712-9671-FC43E49D32DA}"/>
              </a:ext>
            </a:extLst>
          </p:cNvPr>
          <p:cNvSpPr/>
          <p:nvPr/>
        </p:nvSpPr>
        <p:spPr>
          <a:xfrm>
            <a:off x="2127097" y="4203702"/>
            <a:ext cx="1786269" cy="279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845118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69570" y="3075709"/>
            <a:ext cx="10058400" cy="1221693"/>
          </a:xfrm>
        </p:spPr>
        <p:txBody>
          <a:bodyPr>
            <a:normAutofit/>
          </a:bodyPr>
          <a:lstStyle/>
          <a:p>
            <a:pPr algn="ctr"/>
            <a:r>
              <a:rPr lang="es-MX" sz="7200" dirty="0"/>
              <a:t>APPS</a:t>
            </a:r>
          </a:p>
        </p:txBody>
      </p:sp>
    </p:spTree>
    <p:extLst>
      <p:ext uri="{BB962C8B-B14F-4D97-AF65-F5344CB8AC3E}">
        <p14:creationId xmlns:p14="http://schemas.microsoft.com/office/powerpoint/2010/main" val="3279426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What</a:t>
            </a:r>
            <a:r>
              <a:rPr lang="es-MX" dirty="0"/>
              <a:t> are </a:t>
            </a:r>
            <a:r>
              <a:rPr lang="es-MX" dirty="0" err="1"/>
              <a:t>they</a:t>
            </a:r>
            <a:r>
              <a:rPr lang="es-MX" dirty="0"/>
              <a:t>?</a:t>
            </a:r>
          </a:p>
        </p:txBody>
      </p:sp>
      <p:sp>
        <p:nvSpPr>
          <p:cNvPr id="3" name="CuadroTexto 2"/>
          <p:cNvSpPr txBox="1"/>
          <p:nvPr/>
        </p:nvSpPr>
        <p:spPr>
          <a:xfrm>
            <a:off x="1097280" y="2029690"/>
            <a:ext cx="9310255" cy="1200329"/>
          </a:xfrm>
          <a:prstGeom prst="rect">
            <a:avLst/>
          </a:prstGeom>
          <a:noFill/>
        </p:spPr>
        <p:txBody>
          <a:bodyPr wrap="square" rtlCol="0">
            <a:spAutoFit/>
          </a:bodyPr>
          <a:lstStyle/>
          <a:p>
            <a:r>
              <a:rPr lang="en-US" dirty="0"/>
              <a:t>Django uses a system that reuses "</a:t>
            </a:r>
            <a:r>
              <a:rPr lang="en-US" b="1" dirty="0"/>
              <a:t>apps</a:t>
            </a:r>
            <a:r>
              <a:rPr lang="en-US" dirty="0"/>
              <a:t>", it is something like internal applications that implement specific functionalities.</a:t>
            </a:r>
          </a:p>
          <a:p>
            <a:endParaRPr lang="en-US" dirty="0"/>
          </a:p>
          <a:p>
            <a:r>
              <a:rPr lang="en-US" dirty="0"/>
              <a:t>The active apps are set in the </a:t>
            </a:r>
            <a:r>
              <a:rPr lang="en-US" i="1" dirty="0"/>
              <a:t>settings.py</a:t>
            </a:r>
            <a:r>
              <a:rPr lang="en-US" dirty="0"/>
              <a:t> file, in the list </a:t>
            </a:r>
            <a:r>
              <a:rPr lang="en-US" i="1" dirty="0" err="1"/>
              <a:t>installed_apps</a:t>
            </a:r>
            <a:r>
              <a:rPr lang="en-US" i="1" dirty="0"/>
              <a:t>.</a:t>
            </a:r>
            <a:endParaRPr lang="en-US" dirty="0"/>
          </a:p>
        </p:txBody>
      </p:sp>
      <p:grpSp>
        <p:nvGrpSpPr>
          <p:cNvPr id="13" name="Grupo 12"/>
          <p:cNvGrpSpPr/>
          <p:nvPr/>
        </p:nvGrpSpPr>
        <p:grpSpPr>
          <a:xfrm>
            <a:off x="1210887" y="3522350"/>
            <a:ext cx="9944793" cy="2559795"/>
            <a:chOff x="1097280" y="3422073"/>
            <a:chExt cx="10706792" cy="2784763"/>
          </a:xfrm>
        </p:grpSpPr>
        <p:sp>
          <p:nvSpPr>
            <p:cNvPr id="4" name="Rectángulo redondeado 3"/>
            <p:cNvSpPr/>
            <p:nvPr/>
          </p:nvSpPr>
          <p:spPr>
            <a:xfrm>
              <a:off x="1097280" y="3491345"/>
              <a:ext cx="4389120" cy="27154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a:t>A, B, C, D, E, F</a:t>
              </a:r>
            </a:p>
          </p:txBody>
        </p:sp>
        <p:sp>
          <p:nvSpPr>
            <p:cNvPr id="6" name="Rectángulo redondeado 5"/>
            <p:cNvSpPr/>
            <p:nvPr/>
          </p:nvSpPr>
          <p:spPr>
            <a:xfrm>
              <a:off x="6885709" y="3422073"/>
              <a:ext cx="2396836" cy="748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 B, C</a:t>
              </a:r>
            </a:p>
          </p:txBody>
        </p:sp>
        <p:sp>
          <p:nvSpPr>
            <p:cNvPr id="7" name="Rectángulo redondeado 6"/>
            <p:cNvSpPr/>
            <p:nvPr/>
          </p:nvSpPr>
          <p:spPr>
            <a:xfrm>
              <a:off x="6885709" y="4440382"/>
              <a:ext cx="2396836" cy="748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 F, D</a:t>
              </a:r>
            </a:p>
          </p:txBody>
        </p:sp>
        <p:sp>
          <p:nvSpPr>
            <p:cNvPr id="8" name="Rectángulo redondeado 7"/>
            <p:cNvSpPr/>
            <p:nvPr/>
          </p:nvSpPr>
          <p:spPr>
            <a:xfrm>
              <a:off x="6885709" y="5458691"/>
              <a:ext cx="2396836" cy="748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 E, F</a:t>
              </a:r>
            </a:p>
          </p:txBody>
        </p:sp>
        <p:sp>
          <p:nvSpPr>
            <p:cNvPr id="9" name="CuadroTexto 8"/>
            <p:cNvSpPr txBox="1"/>
            <p:nvPr/>
          </p:nvSpPr>
          <p:spPr>
            <a:xfrm>
              <a:off x="1947949" y="3754581"/>
              <a:ext cx="2687782" cy="584775"/>
            </a:xfrm>
            <a:prstGeom prst="rect">
              <a:avLst/>
            </a:prstGeom>
            <a:noFill/>
          </p:spPr>
          <p:txBody>
            <a:bodyPr wrap="square" rtlCol="0">
              <a:spAutoFit/>
            </a:bodyPr>
            <a:lstStyle/>
            <a:p>
              <a:pPr algn="ctr"/>
              <a:r>
                <a:rPr lang="es-MX" sz="3200" dirty="0"/>
                <a:t>APPS</a:t>
              </a:r>
            </a:p>
          </p:txBody>
        </p:sp>
        <p:sp>
          <p:nvSpPr>
            <p:cNvPr id="10" name="CuadroTexto 9"/>
            <p:cNvSpPr txBox="1"/>
            <p:nvPr/>
          </p:nvSpPr>
          <p:spPr>
            <a:xfrm>
              <a:off x="9559636" y="3491345"/>
              <a:ext cx="2244436" cy="369332"/>
            </a:xfrm>
            <a:prstGeom prst="rect">
              <a:avLst/>
            </a:prstGeom>
            <a:noFill/>
          </p:spPr>
          <p:txBody>
            <a:bodyPr wrap="square" rtlCol="0">
              <a:spAutoFit/>
            </a:bodyPr>
            <a:lstStyle/>
            <a:p>
              <a:pPr algn="ctr"/>
              <a:r>
                <a:rPr lang="es-MX" b="1" dirty="0"/>
                <a:t>PROJECT 1</a:t>
              </a:r>
            </a:p>
          </p:txBody>
        </p:sp>
        <p:sp>
          <p:nvSpPr>
            <p:cNvPr id="11" name="CuadroTexto 10"/>
            <p:cNvSpPr txBox="1"/>
            <p:nvPr/>
          </p:nvSpPr>
          <p:spPr>
            <a:xfrm>
              <a:off x="9559636" y="4553003"/>
              <a:ext cx="2244436" cy="369332"/>
            </a:xfrm>
            <a:prstGeom prst="rect">
              <a:avLst/>
            </a:prstGeom>
            <a:noFill/>
          </p:spPr>
          <p:txBody>
            <a:bodyPr wrap="square" rtlCol="0">
              <a:spAutoFit/>
            </a:bodyPr>
            <a:lstStyle/>
            <a:p>
              <a:pPr algn="ctr"/>
              <a:r>
                <a:rPr lang="es-MX" b="1" dirty="0"/>
                <a:t>PROJECT 2</a:t>
              </a:r>
            </a:p>
          </p:txBody>
        </p:sp>
        <p:sp>
          <p:nvSpPr>
            <p:cNvPr id="12" name="CuadroTexto 11"/>
            <p:cNvSpPr txBox="1"/>
            <p:nvPr/>
          </p:nvSpPr>
          <p:spPr>
            <a:xfrm>
              <a:off x="9559636" y="5614661"/>
              <a:ext cx="2244436" cy="369332"/>
            </a:xfrm>
            <a:prstGeom prst="rect">
              <a:avLst/>
            </a:prstGeom>
            <a:noFill/>
          </p:spPr>
          <p:txBody>
            <a:bodyPr wrap="square" rtlCol="0">
              <a:spAutoFit/>
            </a:bodyPr>
            <a:lstStyle/>
            <a:p>
              <a:pPr algn="ctr"/>
              <a:r>
                <a:rPr lang="es-MX" b="1" dirty="0"/>
                <a:t>PROJECT 3</a:t>
              </a:r>
            </a:p>
          </p:txBody>
        </p:sp>
      </p:grpSp>
      <p:cxnSp>
        <p:nvCxnSpPr>
          <p:cNvPr id="15" name="Conector recto de flecha 14"/>
          <p:cNvCxnSpPr>
            <a:stCxn id="4" idx="3"/>
            <a:endCxn id="6" idx="1"/>
          </p:cNvCxnSpPr>
          <p:nvPr/>
        </p:nvCxnSpPr>
        <p:spPr>
          <a:xfrm flipV="1">
            <a:off x="5287635" y="3866203"/>
            <a:ext cx="1299720" cy="9678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Conector recto de flecha 15"/>
          <p:cNvCxnSpPr>
            <a:stCxn id="4" idx="3"/>
            <a:endCxn id="7" idx="1"/>
          </p:cNvCxnSpPr>
          <p:nvPr/>
        </p:nvCxnSpPr>
        <p:spPr>
          <a:xfrm flipV="1">
            <a:off x="5287635" y="4802248"/>
            <a:ext cx="1299720" cy="318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ector recto de flecha 16"/>
          <p:cNvCxnSpPr>
            <a:stCxn id="4" idx="3"/>
            <a:endCxn id="8" idx="1"/>
          </p:cNvCxnSpPr>
          <p:nvPr/>
        </p:nvCxnSpPr>
        <p:spPr>
          <a:xfrm>
            <a:off x="5287635" y="4834086"/>
            <a:ext cx="1299720" cy="9042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9159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AE92C1-876D-455A-8640-9C67227873B7}"/>
              </a:ext>
            </a:extLst>
          </p:cNvPr>
          <p:cNvSpPr>
            <a:spLocks noGrp="1"/>
          </p:cNvSpPr>
          <p:nvPr>
            <p:ph type="title"/>
          </p:nvPr>
        </p:nvSpPr>
        <p:spPr/>
        <p:txBody>
          <a:bodyPr/>
          <a:lstStyle/>
          <a:p>
            <a:pPr algn="ctr"/>
            <a:r>
              <a:rPr lang="es-MX" dirty="0"/>
              <a:t>APP CORE</a:t>
            </a:r>
          </a:p>
        </p:txBody>
      </p:sp>
    </p:spTree>
    <p:extLst>
      <p:ext uri="{BB962C8B-B14F-4D97-AF65-F5344CB8AC3E}">
        <p14:creationId xmlns:p14="http://schemas.microsoft.com/office/powerpoint/2010/main" val="2796497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837695"/>
            <a:ext cx="10058400" cy="899665"/>
          </a:xfrm>
        </p:spPr>
        <p:txBody>
          <a:bodyPr>
            <a:noAutofit/>
          </a:bodyPr>
          <a:lstStyle/>
          <a:p>
            <a:r>
              <a:rPr lang="es-MX" dirty="0"/>
              <a:t>CREATE AN APP</a:t>
            </a:r>
          </a:p>
        </p:txBody>
      </p:sp>
      <p:cxnSp>
        <p:nvCxnSpPr>
          <p:cNvPr id="7" name="Conector recto de flecha 6"/>
          <p:cNvCxnSpPr>
            <a:stCxn id="4" idx="2"/>
          </p:cNvCxnSpPr>
          <p:nvPr/>
        </p:nvCxnSpPr>
        <p:spPr>
          <a:xfrm>
            <a:off x="680544" y="3283087"/>
            <a:ext cx="1439201" cy="887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a:stCxn id="5" idx="2"/>
          </p:cNvCxnSpPr>
          <p:nvPr/>
        </p:nvCxnSpPr>
        <p:spPr>
          <a:xfrm flipH="1">
            <a:off x="9892145" y="3283087"/>
            <a:ext cx="1048789" cy="1074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1399310" y="4219215"/>
            <a:ext cx="2286000" cy="646331"/>
          </a:xfrm>
          <a:prstGeom prst="rect">
            <a:avLst/>
          </a:prstGeom>
          <a:noFill/>
        </p:spPr>
        <p:txBody>
          <a:bodyPr wrap="square" rtlCol="0">
            <a:spAutoFit/>
          </a:bodyPr>
          <a:lstStyle/>
          <a:p>
            <a:r>
              <a:rPr lang="es-MX" dirty="0"/>
              <a:t>VIRTUAL ENVIROMENT</a:t>
            </a:r>
          </a:p>
        </p:txBody>
      </p:sp>
      <p:sp>
        <p:nvSpPr>
          <p:cNvPr id="11" name="CuadroTexto 10"/>
          <p:cNvSpPr txBox="1"/>
          <p:nvPr/>
        </p:nvSpPr>
        <p:spPr>
          <a:xfrm>
            <a:off x="8409710" y="4392020"/>
            <a:ext cx="2286000" cy="646331"/>
          </a:xfrm>
          <a:prstGeom prst="rect">
            <a:avLst/>
          </a:prstGeom>
          <a:noFill/>
        </p:spPr>
        <p:txBody>
          <a:bodyPr wrap="square" rtlCol="0">
            <a:spAutoFit/>
          </a:bodyPr>
          <a:lstStyle/>
          <a:p>
            <a:r>
              <a:rPr lang="es-MX" dirty="0"/>
              <a:t>COMMAND TO CREATE AN APP</a:t>
            </a:r>
          </a:p>
        </p:txBody>
      </p:sp>
      <p:sp>
        <p:nvSpPr>
          <p:cNvPr id="14" name="CuadroTexto 13"/>
          <p:cNvSpPr txBox="1"/>
          <p:nvPr/>
        </p:nvSpPr>
        <p:spPr>
          <a:xfrm>
            <a:off x="1981200" y="1911927"/>
            <a:ext cx="7467600" cy="369332"/>
          </a:xfrm>
          <a:prstGeom prst="rect">
            <a:avLst/>
          </a:prstGeom>
          <a:noFill/>
        </p:spPr>
        <p:txBody>
          <a:bodyPr wrap="square" rtlCol="0">
            <a:spAutoFit/>
          </a:bodyPr>
          <a:lstStyle/>
          <a:p>
            <a:pPr algn="ctr"/>
            <a:r>
              <a:rPr lang="es-MX" b="1" i="1" dirty="0" err="1"/>
              <a:t>python</a:t>
            </a:r>
            <a:r>
              <a:rPr lang="es-MX" b="1" i="1" dirty="0"/>
              <a:t> manage.py </a:t>
            </a:r>
            <a:r>
              <a:rPr lang="es-MX" b="1" i="1" dirty="0" err="1"/>
              <a:t>startapp</a:t>
            </a:r>
            <a:r>
              <a:rPr lang="es-MX" b="1" i="1" dirty="0"/>
              <a:t> (</a:t>
            </a:r>
            <a:r>
              <a:rPr lang="es-MX" b="1" i="1" dirty="0" err="1"/>
              <a:t>name</a:t>
            </a:r>
            <a:r>
              <a:rPr lang="es-MX" b="1" i="1" dirty="0"/>
              <a:t> of the app)</a:t>
            </a:r>
          </a:p>
        </p:txBody>
      </p:sp>
      <p:pic>
        <p:nvPicPr>
          <p:cNvPr id="3" name="Imagen 2"/>
          <p:cNvPicPr>
            <a:picLocks noChangeAspect="1"/>
          </p:cNvPicPr>
          <p:nvPr/>
        </p:nvPicPr>
        <p:blipFill>
          <a:blip r:embed="rId2"/>
          <a:stretch>
            <a:fillRect/>
          </a:stretch>
        </p:blipFill>
        <p:spPr>
          <a:xfrm>
            <a:off x="263713" y="2742320"/>
            <a:ext cx="11665051" cy="411170"/>
          </a:xfrm>
          <a:prstGeom prst="rect">
            <a:avLst/>
          </a:prstGeom>
        </p:spPr>
      </p:pic>
      <p:sp>
        <p:nvSpPr>
          <p:cNvPr id="15" name="Rectángulo 14"/>
          <p:cNvSpPr/>
          <p:nvPr/>
        </p:nvSpPr>
        <p:spPr>
          <a:xfrm>
            <a:off x="8645237" y="2548797"/>
            <a:ext cx="3451980" cy="734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Rectángulo 15"/>
          <p:cNvSpPr/>
          <p:nvPr/>
        </p:nvSpPr>
        <p:spPr>
          <a:xfrm>
            <a:off x="155743" y="2673487"/>
            <a:ext cx="1049602"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65525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207B2BC-7B3C-4934-B8A0-8E3CB0C43C58}"/>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5100">
                <a:solidFill>
                  <a:schemeClr val="tx1">
                    <a:lumMod val="85000"/>
                    <a:lumOff val="15000"/>
                  </a:schemeClr>
                </a:solidFill>
              </a:rPr>
              <a:t>ACTIVATE THE APP IN SETTING.PY</a:t>
            </a:r>
          </a:p>
        </p:txBody>
      </p:sp>
      <p:pic>
        <p:nvPicPr>
          <p:cNvPr id="3" name="Imagen 2" descr="Imagen que contiene monitor, negro, pantalla, foto&#10;&#10;Descripción generada automáticamente">
            <a:extLst>
              <a:ext uri="{FF2B5EF4-FFF2-40B4-BE49-F238E27FC236}">
                <a16:creationId xmlns:a16="http://schemas.microsoft.com/office/drawing/2014/main" id="{CCFEACE8-ABC7-49AD-B24A-0A0325CF5843}"/>
              </a:ext>
            </a:extLst>
          </p:cNvPr>
          <p:cNvPicPr>
            <a:picLocks noChangeAspect="1"/>
          </p:cNvPicPr>
          <p:nvPr/>
        </p:nvPicPr>
        <p:blipFill>
          <a:blip r:embed="rId2"/>
          <a:stretch>
            <a:fillRect/>
          </a:stretch>
        </p:blipFill>
        <p:spPr>
          <a:xfrm>
            <a:off x="633999" y="908045"/>
            <a:ext cx="6912217" cy="4518228"/>
          </a:xfrm>
          <a:prstGeom prst="rect">
            <a:avLst/>
          </a:prstGeom>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58732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97280" y="1316182"/>
            <a:ext cx="10058400" cy="3008929"/>
          </a:xfrm>
        </p:spPr>
        <p:txBody>
          <a:bodyPr>
            <a:normAutofit/>
          </a:bodyPr>
          <a:lstStyle/>
          <a:p>
            <a:r>
              <a:rPr lang="es-MX" sz="5400" dirty="0"/>
              <a:t>INITIAL PROJECT CONFIGURATIONS AND SOME THEORY</a:t>
            </a:r>
          </a:p>
        </p:txBody>
      </p:sp>
    </p:spTree>
    <p:extLst>
      <p:ext uri="{BB962C8B-B14F-4D97-AF65-F5344CB8AC3E}">
        <p14:creationId xmlns:p14="http://schemas.microsoft.com/office/powerpoint/2010/main" val="3205441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WHAT I GET WHEN I CREATE AN APP?</a:t>
            </a:r>
          </a:p>
        </p:txBody>
      </p:sp>
      <p:pic>
        <p:nvPicPr>
          <p:cNvPr id="3" name="Imagen 2"/>
          <p:cNvPicPr>
            <a:picLocks noChangeAspect="1"/>
          </p:cNvPicPr>
          <p:nvPr/>
        </p:nvPicPr>
        <p:blipFill>
          <a:blip r:embed="rId2"/>
          <a:stretch>
            <a:fillRect/>
          </a:stretch>
        </p:blipFill>
        <p:spPr>
          <a:xfrm>
            <a:off x="1097280" y="1933850"/>
            <a:ext cx="3742069" cy="3538695"/>
          </a:xfrm>
          <a:prstGeom prst="rect">
            <a:avLst/>
          </a:prstGeom>
        </p:spPr>
      </p:pic>
      <p:sp>
        <p:nvSpPr>
          <p:cNvPr id="4" name="Rectángulo 3"/>
          <p:cNvSpPr/>
          <p:nvPr/>
        </p:nvSpPr>
        <p:spPr>
          <a:xfrm>
            <a:off x="1607127" y="5029200"/>
            <a:ext cx="1773382" cy="4433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p:cNvSpPr txBox="1"/>
          <p:nvPr/>
        </p:nvSpPr>
        <p:spPr>
          <a:xfrm>
            <a:off x="5597236" y="2078182"/>
            <a:ext cx="5098473" cy="4154984"/>
          </a:xfrm>
          <a:prstGeom prst="rect">
            <a:avLst/>
          </a:prstGeom>
          <a:noFill/>
        </p:spPr>
        <p:txBody>
          <a:bodyPr wrap="square" rtlCol="0">
            <a:spAutoFit/>
          </a:bodyPr>
          <a:lstStyle/>
          <a:p>
            <a:r>
              <a:rPr lang="es-MX" sz="2400" dirty="0"/>
              <a:t>YOU GET A NEW DIRECTORY WITH MORE NEW SCRIPTS.</a:t>
            </a:r>
          </a:p>
          <a:p>
            <a:endParaRPr lang="es-MX" sz="2400" dirty="0"/>
          </a:p>
          <a:p>
            <a:r>
              <a:rPr lang="es-MX" sz="2400" dirty="0"/>
              <a:t>ONE OF THE MOST IMPORTANTS ARE </a:t>
            </a:r>
            <a:r>
              <a:rPr lang="es-MX" sz="2400" b="1" dirty="0"/>
              <a:t>VIEWS.PY</a:t>
            </a:r>
            <a:r>
              <a:rPr lang="es-MX" sz="2400" dirty="0"/>
              <a:t>.</a:t>
            </a:r>
          </a:p>
          <a:p>
            <a:endParaRPr lang="es-MX" sz="2400" dirty="0"/>
          </a:p>
          <a:p>
            <a:r>
              <a:rPr lang="es-MX" sz="2400" dirty="0"/>
              <a:t>IN THE VIEWS.PY SCRIPT IS WHERE THE VIEWS OF AN APP ARE DEFINED. A VIEW MAKES REFERENCE TO THE LOGIC THAT IS EXECUTED WHEN WE GET A REQUEST TO OUR WEB.</a:t>
            </a:r>
          </a:p>
        </p:txBody>
      </p:sp>
    </p:spTree>
    <p:extLst>
      <p:ext uri="{BB962C8B-B14F-4D97-AF65-F5344CB8AC3E}">
        <p14:creationId xmlns:p14="http://schemas.microsoft.com/office/powerpoint/2010/main" val="2206002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24989" y="1427019"/>
            <a:ext cx="10058400" cy="2773402"/>
          </a:xfrm>
        </p:spPr>
        <p:txBody>
          <a:bodyPr>
            <a:normAutofit fontScale="90000"/>
          </a:bodyPr>
          <a:lstStyle/>
          <a:p>
            <a:pPr algn="ctr"/>
            <a:r>
              <a:rPr lang="es-MX" sz="7200" dirty="0"/>
              <a:t>CREATE A VIEW TO PROCESS THE REQUEST TO THE ROOT OF OUR WEBSITE.</a:t>
            </a:r>
          </a:p>
        </p:txBody>
      </p:sp>
    </p:spTree>
    <p:extLst>
      <p:ext uri="{BB962C8B-B14F-4D97-AF65-F5344CB8AC3E}">
        <p14:creationId xmlns:p14="http://schemas.microsoft.com/office/powerpoint/2010/main" val="1730499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REDIRECTING</a:t>
            </a:r>
          </a:p>
        </p:txBody>
      </p:sp>
      <p:pic>
        <p:nvPicPr>
          <p:cNvPr id="3" name="Imagen 2"/>
          <p:cNvPicPr>
            <a:picLocks noChangeAspect="1"/>
          </p:cNvPicPr>
          <p:nvPr/>
        </p:nvPicPr>
        <p:blipFill>
          <a:blip r:embed="rId2"/>
          <a:stretch>
            <a:fillRect/>
          </a:stretch>
        </p:blipFill>
        <p:spPr>
          <a:xfrm>
            <a:off x="1955390" y="2146944"/>
            <a:ext cx="7828025" cy="2244945"/>
          </a:xfrm>
          <a:prstGeom prst="rect">
            <a:avLst/>
          </a:prstGeom>
        </p:spPr>
      </p:pic>
      <p:sp>
        <p:nvSpPr>
          <p:cNvPr id="5" name="CuadroTexto 4"/>
          <p:cNvSpPr txBox="1"/>
          <p:nvPr/>
        </p:nvSpPr>
        <p:spPr>
          <a:xfrm>
            <a:off x="1028007" y="4662928"/>
            <a:ext cx="10127673" cy="1569660"/>
          </a:xfrm>
          <a:prstGeom prst="rect">
            <a:avLst/>
          </a:prstGeom>
          <a:noFill/>
        </p:spPr>
        <p:txBody>
          <a:bodyPr wrap="square" rtlCol="0">
            <a:spAutoFit/>
          </a:bodyPr>
          <a:lstStyle/>
          <a:p>
            <a:r>
              <a:rPr lang="es-MX" sz="2400" dirty="0"/>
              <a:t>WE NEED TO IMPORT THHE </a:t>
            </a:r>
            <a:r>
              <a:rPr lang="es-MX" sz="2400" dirty="0" err="1"/>
              <a:t>HttpResponse</a:t>
            </a:r>
            <a:r>
              <a:rPr lang="es-MX" sz="2400" dirty="0"/>
              <a:t>() METHOD, THIS ONE ALLOW US TO RESPONSE A REQUEST WITH A SCRIPT.</a:t>
            </a:r>
          </a:p>
          <a:p>
            <a:endParaRPr lang="es-MX" sz="2400" dirty="0"/>
          </a:p>
          <a:p>
            <a:r>
              <a:rPr lang="es-MX" sz="2400" dirty="0" err="1"/>
              <a:t>Render</a:t>
            </a:r>
            <a:r>
              <a:rPr lang="es-MX" sz="2400" dirty="0"/>
              <a:t>() WAS ALREADY IMPORTED</a:t>
            </a:r>
          </a:p>
        </p:txBody>
      </p:sp>
    </p:spTree>
    <p:extLst>
      <p:ext uri="{BB962C8B-B14F-4D97-AF65-F5344CB8AC3E}">
        <p14:creationId xmlns:p14="http://schemas.microsoft.com/office/powerpoint/2010/main" val="1907720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SENDING SOME HTML SIMPLE CODE</a:t>
            </a:r>
          </a:p>
        </p:txBody>
      </p:sp>
      <p:pic>
        <p:nvPicPr>
          <p:cNvPr id="3" name="Imagen 2"/>
          <p:cNvPicPr>
            <a:picLocks noChangeAspect="1"/>
          </p:cNvPicPr>
          <p:nvPr/>
        </p:nvPicPr>
        <p:blipFill>
          <a:blip r:embed="rId2"/>
          <a:stretch>
            <a:fillRect/>
          </a:stretch>
        </p:blipFill>
        <p:spPr>
          <a:xfrm>
            <a:off x="824693" y="2190682"/>
            <a:ext cx="10603574" cy="1744009"/>
          </a:xfrm>
          <a:prstGeom prst="rect">
            <a:avLst/>
          </a:prstGeom>
        </p:spPr>
      </p:pic>
    </p:spTree>
    <p:extLst>
      <p:ext uri="{BB962C8B-B14F-4D97-AF65-F5344CB8AC3E}">
        <p14:creationId xmlns:p14="http://schemas.microsoft.com/office/powerpoint/2010/main" val="1521833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IMPORT CORE VIEWS IN URLS GLOBAL SCRIPT</a:t>
            </a:r>
          </a:p>
        </p:txBody>
      </p:sp>
      <p:pic>
        <p:nvPicPr>
          <p:cNvPr id="3" name="Imagen 2"/>
          <p:cNvPicPr>
            <a:picLocks noChangeAspect="1"/>
          </p:cNvPicPr>
          <p:nvPr/>
        </p:nvPicPr>
        <p:blipFill>
          <a:blip r:embed="rId2"/>
          <a:stretch>
            <a:fillRect/>
          </a:stretch>
        </p:blipFill>
        <p:spPr>
          <a:xfrm>
            <a:off x="1310208" y="2140918"/>
            <a:ext cx="9014274" cy="1059481"/>
          </a:xfrm>
          <a:prstGeom prst="rect">
            <a:avLst/>
          </a:prstGeom>
        </p:spPr>
      </p:pic>
      <p:pic>
        <p:nvPicPr>
          <p:cNvPr id="4" name="Imagen 3"/>
          <p:cNvPicPr>
            <a:picLocks noChangeAspect="1"/>
          </p:cNvPicPr>
          <p:nvPr/>
        </p:nvPicPr>
        <p:blipFill>
          <a:blip r:embed="rId3"/>
          <a:stretch>
            <a:fillRect/>
          </a:stretch>
        </p:blipFill>
        <p:spPr>
          <a:xfrm>
            <a:off x="2445103" y="3297381"/>
            <a:ext cx="6511098" cy="2964874"/>
          </a:xfrm>
          <a:prstGeom prst="rect">
            <a:avLst/>
          </a:prstGeom>
        </p:spPr>
      </p:pic>
    </p:spTree>
    <p:extLst>
      <p:ext uri="{BB962C8B-B14F-4D97-AF65-F5344CB8AC3E}">
        <p14:creationId xmlns:p14="http://schemas.microsoft.com/office/powerpoint/2010/main" val="959945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EXTENDING APP CORE</a:t>
            </a:r>
          </a:p>
        </p:txBody>
      </p:sp>
      <p:pic>
        <p:nvPicPr>
          <p:cNvPr id="3" name="Imagen 2"/>
          <p:cNvPicPr>
            <a:picLocks noChangeAspect="1"/>
          </p:cNvPicPr>
          <p:nvPr/>
        </p:nvPicPr>
        <p:blipFill>
          <a:blip r:embed="rId2"/>
          <a:stretch>
            <a:fillRect/>
          </a:stretch>
        </p:blipFill>
        <p:spPr>
          <a:xfrm>
            <a:off x="1593273" y="1836887"/>
            <a:ext cx="8104909" cy="4390159"/>
          </a:xfrm>
          <a:prstGeom prst="rect">
            <a:avLst/>
          </a:prstGeom>
        </p:spPr>
      </p:pic>
    </p:spTree>
    <p:extLst>
      <p:ext uri="{BB962C8B-B14F-4D97-AF65-F5344CB8AC3E}">
        <p14:creationId xmlns:p14="http://schemas.microsoft.com/office/powerpoint/2010/main" val="3369473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746106" y="1220409"/>
            <a:ext cx="10428869" cy="3060645"/>
          </a:xfrm>
          <a:prstGeom prst="rect">
            <a:avLst/>
          </a:prstGeom>
        </p:spPr>
      </p:pic>
    </p:spTree>
    <p:extLst>
      <p:ext uri="{BB962C8B-B14F-4D97-AF65-F5344CB8AC3E}">
        <p14:creationId xmlns:p14="http://schemas.microsoft.com/office/powerpoint/2010/main" val="22029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24989" y="1427019"/>
            <a:ext cx="10058400" cy="2773402"/>
          </a:xfrm>
        </p:spPr>
        <p:txBody>
          <a:bodyPr>
            <a:normAutofit/>
          </a:bodyPr>
          <a:lstStyle/>
          <a:p>
            <a:pPr algn="ctr"/>
            <a:r>
              <a:rPr lang="es-MX" sz="7200" dirty="0"/>
              <a:t>INTRODUCTION TO TEMPLATES</a:t>
            </a:r>
          </a:p>
        </p:txBody>
      </p:sp>
    </p:spTree>
    <p:extLst>
      <p:ext uri="{BB962C8B-B14F-4D97-AF65-F5344CB8AC3E}">
        <p14:creationId xmlns:p14="http://schemas.microsoft.com/office/powerpoint/2010/main" val="2155062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MX" sz="4000" dirty="0"/>
              <a:t>CREATE A FOLDER CALLED </a:t>
            </a:r>
            <a:r>
              <a:rPr lang="es-MX" sz="4000" b="1" i="1" dirty="0"/>
              <a:t>TEMPLATES</a:t>
            </a:r>
            <a:r>
              <a:rPr lang="es-MX" sz="4000" dirty="0"/>
              <a:t> WITH ANOTHER FOLDER  INSIDE WITH THE NAME OF THE APP IN USE </a:t>
            </a:r>
          </a:p>
        </p:txBody>
      </p:sp>
      <p:pic>
        <p:nvPicPr>
          <p:cNvPr id="3" name="Imagen 2">
            <a:extLst>
              <a:ext uri="{FF2B5EF4-FFF2-40B4-BE49-F238E27FC236}">
                <a16:creationId xmlns:a16="http://schemas.microsoft.com/office/drawing/2014/main" id="{C473AE20-9DD3-454A-A45C-02DB485142BA}"/>
              </a:ext>
            </a:extLst>
          </p:cNvPr>
          <p:cNvPicPr>
            <a:picLocks noChangeAspect="1"/>
          </p:cNvPicPr>
          <p:nvPr/>
        </p:nvPicPr>
        <p:blipFill>
          <a:blip r:embed="rId2"/>
          <a:stretch>
            <a:fillRect/>
          </a:stretch>
        </p:blipFill>
        <p:spPr>
          <a:xfrm>
            <a:off x="2457963" y="2048130"/>
            <a:ext cx="7133113" cy="3746383"/>
          </a:xfrm>
          <a:prstGeom prst="rect">
            <a:avLst/>
          </a:prstGeom>
        </p:spPr>
      </p:pic>
    </p:spTree>
    <p:extLst>
      <p:ext uri="{BB962C8B-B14F-4D97-AF65-F5344CB8AC3E}">
        <p14:creationId xmlns:p14="http://schemas.microsoft.com/office/powerpoint/2010/main" val="1473561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3AEDCD25-CB4F-4149-9A01-62591106D26A}"/>
              </a:ext>
            </a:extLst>
          </p:cNvPr>
          <p:cNvPicPr>
            <a:picLocks noChangeAspect="1"/>
          </p:cNvPicPr>
          <p:nvPr/>
        </p:nvPicPr>
        <p:blipFill>
          <a:blip r:embed="rId2"/>
          <a:stretch>
            <a:fillRect/>
          </a:stretch>
        </p:blipFill>
        <p:spPr>
          <a:xfrm>
            <a:off x="815577" y="640080"/>
            <a:ext cx="5912510" cy="5577840"/>
          </a:xfrm>
          <a:prstGeom prst="rect">
            <a:avLst/>
          </a:prstGeom>
        </p:spPr>
      </p:pic>
      <p:sp>
        <p:nvSpPr>
          <p:cNvPr id="16" name="Rectangle 15">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24FF258-81C9-47DD-B578-0CCCF412975A}"/>
              </a:ext>
            </a:extLst>
          </p:cNvPr>
          <p:cNvSpPr>
            <a:spLocks noGrp="1"/>
          </p:cNvSpPr>
          <p:nvPr>
            <p:ph type="title"/>
          </p:nvPr>
        </p:nvSpPr>
        <p:spPr>
          <a:xfrm>
            <a:off x="7978343" y="1112704"/>
            <a:ext cx="3659246" cy="4590729"/>
          </a:xfrm>
        </p:spPr>
        <p:txBody>
          <a:bodyPr vert="horz" lIns="91440" tIns="45720" rIns="91440" bIns="45720" rtlCol="0" anchor="b">
            <a:normAutofit fontScale="90000"/>
          </a:bodyPr>
          <a:lstStyle/>
          <a:p>
            <a:r>
              <a:rPr lang="en-US" sz="4400" dirty="0">
                <a:solidFill>
                  <a:srgbClr val="FFFFFF"/>
                </a:solidFill>
              </a:rPr>
              <a:t>HERE WE CAN CREATE OUR TEMPLATES, BUT </a:t>
            </a:r>
            <a:r>
              <a:rPr lang="en-US" sz="4400" b="1" dirty="0">
                <a:solidFill>
                  <a:srgbClr val="FFFFFF"/>
                </a:solidFill>
              </a:rPr>
              <a:t>REMEMBER</a:t>
            </a:r>
            <a:r>
              <a:rPr lang="en-US" sz="4400" dirty="0">
                <a:solidFill>
                  <a:srgbClr val="FFFFFF"/>
                </a:solidFill>
              </a:rPr>
              <a:t> DO NOT REPEAT, THAT IS WHY WE HAVE A BASE FILE.</a:t>
            </a:r>
          </a:p>
        </p:txBody>
      </p:sp>
      <p:sp>
        <p:nvSpPr>
          <p:cNvPr id="18" name="Rectangle 17">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076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CREATE NEW ENVIROMENT</a:t>
            </a:r>
          </a:p>
        </p:txBody>
      </p:sp>
      <p:sp>
        <p:nvSpPr>
          <p:cNvPr id="3" name="CuadroTexto 2"/>
          <p:cNvSpPr txBox="1"/>
          <p:nvPr/>
        </p:nvSpPr>
        <p:spPr>
          <a:xfrm>
            <a:off x="1097280" y="2812472"/>
            <a:ext cx="10113818" cy="646331"/>
          </a:xfrm>
          <a:prstGeom prst="rect">
            <a:avLst/>
          </a:prstGeom>
          <a:noFill/>
        </p:spPr>
        <p:txBody>
          <a:bodyPr wrap="square" rtlCol="0">
            <a:spAutoFit/>
          </a:bodyPr>
          <a:lstStyle/>
          <a:p>
            <a:endParaRPr lang="es-MX" dirty="0"/>
          </a:p>
          <a:p>
            <a:pPr marL="342900" indent="-342900">
              <a:buFont typeface="+mj-lt"/>
              <a:buAutoNum type="arabicPeriod"/>
            </a:pPr>
            <a:endParaRPr lang="es-MX" dirty="0"/>
          </a:p>
        </p:txBody>
      </p:sp>
      <p:pic>
        <p:nvPicPr>
          <p:cNvPr id="5" name="Imagen 4"/>
          <p:cNvPicPr>
            <a:picLocks noChangeAspect="1"/>
          </p:cNvPicPr>
          <p:nvPr/>
        </p:nvPicPr>
        <p:blipFill>
          <a:blip r:embed="rId2"/>
          <a:stretch>
            <a:fillRect/>
          </a:stretch>
        </p:blipFill>
        <p:spPr>
          <a:xfrm>
            <a:off x="1097280" y="2698773"/>
            <a:ext cx="8967220" cy="436864"/>
          </a:xfrm>
          <a:prstGeom prst="rect">
            <a:avLst/>
          </a:prstGeom>
        </p:spPr>
      </p:pic>
      <p:pic>
        <p:nvPicPr>
          <p:cNvPr id="6" name="Imagen 5"/>
          <p:cNvPicPr>
            <a:picLocks noChangeAspect="1"/>
          </p:cNvPicPr>
          <p:nvPr/>
        </p:nvPicPr>
        <p:blipFill>
          <a:blip r:embed="rId3"/>
          <a:stretch>
            <a:fillRect/>
          </a:stretch>
        </p:blipFill>
        <p:spPr>
          <a:xfrm>
            <a:off x="3606591" y="3542869"/>
            <a:ext cx="5039777" cy="2015911"/>
          </a:xfrm>
          <a:prstGeom prst="rect">
            <a:avLst/>
          </a:prstGeom>
        </p:spPr>
      </p:pic>
      <p:sp>
        <p:nvSpPr>
          <p:cNvPr id="7" name="CuadroTexto 6"/>
          <p:cNvSpPr txBox="1"/>
          <p:nvPr/>
        </p:nvSpPr>
        <p:spPr>
          <a:xfrm>
            <a:off x="1981200" y="1911927"/>
            <a:ext cx="7467600" cy="369332"/>
          </a:xfrm>
          <a:prstGeom prst="rect">
            <a:avLst/>
          </a:prstGeom>
          <a:noFill/>
        </p:spPr>
        <p:txBody>
          <a:bodyPr wrap="square" rtlCol="0">
            <a:spAutoFit/>
          </a:bodyPr>
          <a:lstStyle/>
          <a:p>
            <a:pPr algn="ctr"/>
            <a:r>
              <a:rPr lang="es-MX" b="1" i="1" dirty="0" err="1"/>
              <a:t>conda</a:t>
            </a:r>
            <a:r>
              <a:rPr lang="es-MX" b="1" i="1" dirty="0"/>
              <a:t> </a:t>
            </a:r>
            <a:r>
              <a:rPr lang="es-MX" b="1" i="1" dirty="0" err="1"/>
              <a:t>create</a:t>
            </a:r>
            <a:r>
              <a:rPr lang="es-MX" b="1" i="1" dirty="0"/>
              <a:t> –n </a:t>
            </a:r>
            <a:r>
              <a:rPr lang="es-MX" b="1" i="1" dirty="0" err="1"/>
              <a:t>django</a:t>
            </a:r>
            <a:r>
              <a:rPr lang="es-MX" b="1" i="1" dirty="0"/>
              <a:t> </a:t>
            </a:r>
            <a:r>
              <a:rPr lang="es-MX" b="1" i="1" dirty="0" err="1"/>
              <a:t>python</a:t>
            </a:r>
            <a:r>
              <a:rPr lang="es-MX" b="1" i="1" dirty="0"/>
              <a:t>==3.7</a:t>
            </a:r>
          </a:p>
        </p:txBody>
      </p:sp>
    </p:spTree>
    <p:extLst>
      <p:ext uri="{BB962C8B-B14F-4D97-AF65-F5344CB8AC3E}">
        <p14:creationId xmlns:p14="http://schemas.microsoft.com/office/powerpoint/2010/main" val="1335525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A7A4BE-3E20-41A1-8B50-77FD70EB1279}"/>
              </a:ext>
            </a:extLst>
          </p:cNvPr>
          <p:cNvSpPr>
            <a:spLocks noGrp="1"/>
          </p:cNvSpPr>
          <p:nvPr>
            <p:ph type="title"/>
          </p:nvPr>
        </p:nvSpPr>
        <p:spPr/>
        <p:txBody>
          <a:bodyPr/>
          <a:lstStyle/>
          <a:p>
            <a:pPr algn="ctr"/>
            <a:r>
              <a:rPr lang="es-MX" dirty="0"/>
              <a:t>TEMPLATE TAG </a:t>
            </a:r>
            <a:r>
              <a:rPr lang="es-MX" b="1" i="1" dirty="0"/>
              <a:t>BLOCK </a:t>
            </a:r>
            <a:r>
              <a:rPr lang="es-MX" dirty="0"/>
              <a:t>&amp; </a:t>
            </a:r>
            <a:r>
              <a:rPr lang="es-MX" b="1" i="1" dirty="0"/>
              <a:t>EXTENDS</a:t>
            </a:r>
          </a:p>
        </p:txBody>
      </p:sp>
    </p:spTree>
    <p:extLst>
      <p:ext uri="{BB962C8B-B14F-4D97-AF65-F5344CB8AC3E}">
        <p14:creationId xmlns:p14="http://schemas.microsoft.com/office/powerpoint/2010/main" val="1642255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68B2882B-17AA-461C-8D18-06D50248CDBA}"/>
              </a:ext>
            </a:extLst>
          </p:cNvPr>
          <p:cNvSpPr>
            <a:spLocks noGrp="1"/>
          </p:cNvSpPr>
          <p:nvPr>
            <p:ph type="title"/>
          </p:nvPr>
        </p:nvSpPr>
        <p:spPr>
          <a:xfrm>
            <a:off x="8075254" y="596349"/>
            <a:ext cx="3659246" cy="5448190"/>
          </a:xfrm>
        </p:spPr>
        <p:txBody>
          <a:bodyPr vert="horz" lIns="91440" tIns="45720" rIns="91440" bIns="45720" rtlCol="0" anchor="b">
            <a:normAutofit fontScale="90000"/>
          </a:bodyPr>
          <a:lstStyle/>
          <a:p>
            <a:r>
              <a:rPr lang="en-US" sz="4400" dirty="0">
                <a:solidFill>
                  <a:srgbClr val="FFFFFF"/>
                </a:solidFill>
              </a:rPr>
              <a:t>WITH TEMPLATE TAGS WE CAN ADD BLOCKS OF DYNAMIC CONTENT FROM DIFFERENT TEMPLATES. HERE WE CREATE OUR TEMPLATE TAG </a:t>
            </a:r>
            <a:r>
              <a:rPr lang="en-US" sz="4400" b="1" i="1" dirty="0">
                <a:solidFill>
                  <a:srgbClr val="FFFFFF"/>
                </a:solidFill>
              </a:rPr>
              <a:t>CONTENT…</a:t>
            </a:r>
            <a:endParaRPr lang="en-US" sz="4400" dirty="0">
              <a:solidFill>
                <a:srgbClr val="FFFFFF"/>
              </a:solidFill>
            </a:endParaRPr>
          </a:p>
        </p:txBody>
      </p:sp>
      <p:sp>
        <p:nvSpPr>
          <p:cNvPr id="18" name="Rectangle 17">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uadroTexto 3">
            <a:extLst>
              <a:ext uri="{FF2B5EF4-FFF2-40B4-BE49-F238E27FC236}">
                <a16:creationId xmlns:a16="http://schemas.microsoft.com/office/drawing/2014/main" id="{ACFE8AE8-47F8-42A0-8678-BB95D80F87BE}"/>
              </a:ext>
            </a:extLst>
          </p:cNvPr>
          <p:cNvSpPr txBox="1"/>
          <p:nvPr/>
        </p:nvSpPr>
        <p:spPr>
          <a:xfrm>
            <a:off x="633998" y="308114"/>
            <a:ext cx="6282529" cy="646331"/>
          </a:xfrm>
          <a:prstGeom prst="rect">
            <a:avLst/>
          </a:prstGeom>
          <a:noFill/>
        </p:spPr>
        <p:txBody>
          <a:bodyPr wrap="square" rtlCol="0">
            <a:spAutoFit/>
          </a:bodyPr>
          <a:lstStyle/>
          <a:p>
            <a:pPr algn="ctr"/>
            <a:r>
              <a:rPr lang="es-MX" sz="3600" dirty="0"/>
              <a:t>USING TEMPLATE TAG </a:t>
            </a:r>
            <a:r>
              <a:rPr lang="es-MX" sz="3600" b="1" i="1" dirty="0"/>
              <a:t>BLOCK</a:t>
            </a:r>
            <a:endParaRPr lang="es-MX" sz="3600" dirty="0"/>
          </a:p>
        </p:txBody>
      </p:sp>
      <p:pic>
        <p:nvPicPr>
          <p:cNvPr id="6" name="Imagen 5">
            <a:extLst>
              <a:ext uri="{FF2B5EF4-FFF2-40B4-BE49-F238E27FC236}">
                <a16:creationId xmlns:a16="http://schemas.microsoft.com/office/drawing/2014/main" id="{327C957D-394E-45A4-A60F-9D37FFE83F51}"/>
              </a:ext>
            </a:extLst>
          </p:cNvPr>
          <p:cNvPicPr>
            <a:picLocks noChangeAspect="1"/>
          </p:cNvPicPr>
          <p:nvPr/>
        </p:nvPicPr>
        <p:blipFill>
          <a:blip r:embed="rId2"/>
          <a:stretch>
            <a:fillRect/>
          </a:stretch>
        </p:blipFill>
        <p:spPr>
          <a:xfrm>
            <a:off x="146135" y="1062555"/>
            <a:ext cx="7258254" cy="5163651"/>
          </a:xfrm>
          <a:prstGeom prst="rect">
            <a:avLst/>
          </a:prstGeom>
        </p:spPr>
      </p:pic>
    </p:spTree>
    <p:extLst>
      <p:ext uri="{BB962C8B-B14F-4D97-AF65-F5344CB8AC3E}">
        <p14:creationId xmlns:p14="http://schemas.microsoft.com/office/powerpoint/2010/main" val="622734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3" name="Imagen 2" descr="Una captura de pantalla de un celular&#10;&#10;Descripción generada automáticamente">
            <a:extLst>
              <a:ext uri="{FF2B5EF4-FFF2-40B4-BE49-F238E27FC236}">
                <a16:creationId xmlns:a16="http://schemas.microsoft.com/office/drawing/2014/main" id="{7901E0B9-C413-48DC-B2D7-A100036EA070}"/>
              </a:ext>
            </a:extLst>
          </p:cNvPr>
          <p:cNvPicPr>
            <a:picLocks noChangeAspect="1"/>
          </p:cNvPicPr>
          <p:nvPr/>
        </p:nvPicPr>
        <p:blipFill rotWithShape="1">
          <a:blip r:embed="rId2"/>
          <a:srcRect t="2195"/>
          <a:stretch/>
        </p:blipFill>
        <p:spPr>
          <a:xfrm>
            <a:off x="633999" y="1749287"/>
            <a:ext cx="6275667" cy="3436572"/>
          </a:xfrm>
          <a:prstGeom prst="rect">
            <a:avLst/>
          </a:prstGeom>
        </p:spPr>
      </p:pic>
      <p:sp>
        <p:nvSpPr>
          <p:cNvPr id="16" name="Rectangle 15">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68B2882B-17AA-461C-8D18-06D50248CDBA}"/>
              </a:ext>
            </a:extLst>
          </p:cNvPr>
          <p:cNvSpPr>
            <a:spLocks noGrp="1"/>
          </p:cNvSpPr>
          <p:nvPr>
            <p:ph type="title"/>
          </p:nvPr>
        </p:nvSpPr>
        <p:spPr>
          <a:xfrm>
            <a:off x="8064311" y="556590"/>
            <a:ext cx="3659246" cy="5841733"/>
          </a:xfrm>
        </p:spPr>
        <p:txBody>
          <a:bodyPr vert="horz" lIns="91440" tIns="45720" rIns="91440" bIns="45720" rtlCol="0" anchor="b">
            <a:normAutofit fontScale="90000"/>
          </a:bodyPr>
          <a:lstStyle/>
          <a:p>
            <a:r>
              <a:rPr lang="en-US" sz="4400" dirty="0">
                <a:solidFill>
                  <a:srgbClr val="FFFFFF"/>
                </a:solidFill>
              </a:rPr>
              <a:t>IF WE WANT TO USE IT IN “HOME.HTML” WE EXTEND THE TEMPLATE WHERE WE HAVE THE TEMPLATE TAGS AND THEN THE TEMPLATE TAG. IN THIS CASE: </a:t>
            </a:r>
            <a:r>
              <a:rPr lang="en-US" sz="4400" b="1" i="1" dirty="0">
                <a:solidFill>
                  <a:srgbClr val="FFFFFF"/>
                </a:solidFill>
              </a:rPr>
              <a:t>CONTENT</a:t>
            </a:r>
            <a:r>
              <a:rPr lang="en-US" sz="4400" dirty="0">
                <a:solidFill>
                  <a:srgbClr val="FFFFFF"/>
                </a:solidFill>
              </a:rPr>
              <a:t>.</a:t>
            </a:r>
          </a:p>
        </p:txBody>
      </p:sp>
      <p:sp>
        <p:nvSpPr>
          <p:cNvPr id="18" name="Rectangle 17">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uadroTexto 3">
            <a:extLst>
              <a:ext uri="{FF2B5EF4-FFF2-40B4-BE49-F238E27FC236}">
                <a16:creationId xmlns:a16="http://schemas.microsoft.com/office/drawing/2014/main" id="{ACFE8AE8-47F8-42A0-8678-BB95D80F87BE}"/>
              </a:ext>
            </a:extLst>
          </p:cNvPr>
          <p:cNvSpPr txBox="1"/>
          <p:nvPr/>
        </p:nvSpPr>
        <p:spPr>
          <a:xfrm>
            <a:off x="633998" y="308114"/>
            <a:ext cx="6282529" cy="646331"/>
          </a:xfrm>
          <a:prstGeom prst="rect">
            <a:avLst/>
          </a:prstGeom>
          <a:noFill/>
        </p:spPr>
        <p:txBody>
          <a:bodyPr wrap="square" rtlCol="0">
            <a:spAutoFit/>
          </a:bodyPr>
          <a:lstStyle/>
          <a:p>
            <a:pPr algn="ctr"/>
            <a:r>
              <a:rPr lang="es-MX" sz="3600" dirty="0"/>
              <a:t>USING TEMPLATE TAG </a:t>
            </a:r>
            <a:r>
              <a:rPr lang="es-MX" sz="3600" b="1" i="1" dirty="0"/>
              <a:t>EXTENDS</a:t>
            </a:r>
            <a:endParaRPr lang="es-MX" sz="3600" dirty="0"/>
          </a:p>
        </p:txBody>
      </p:sp>
      <p:sp>
        <p:nvSpPr>
          <p:cNvPr id="5" name="Rectángulo 4">
            <a:extLst>
              <a:ext uri="{FF2B5EF4-FFF2-40B4-BE49-F238E27FC236}">
                <a16:creationId xmlns:a16="http://schemas.microsoft.com/office/drawing/2014/main" id="{11BE2E56-B3B3-44FA-8E5F-E1FD96FE52F6}"/>
              </a:ext>
            </a:extLst>
          </p:cNvPr>
          <p:cNvSpPr/>
          <p:nvPr/>
        </p:nvSpPr>
        <p:spPr>
          <a:xfrm>
            <a:off x="1618109" y="5491858"/>
            <a:ext cx="4262705" cy="584775"/>
          </a:xfrm>
          <a:prstGeom prst="rect">
            <a:avLst/>
          </a:prstGeom>
        </p:spPr>
        <p:txBody>
          <a:bodyPr wrap="none">
            <a:spAutoFit/>
          </a:bodyPr>
          <a:lstStyle/>
          <a:p>
            <a:r>
              <a:rPr lang="es-MX" sz="3200" dirty="0"/>
              <a:t>TEMPLATE INHERITANCE</a:t>
            </a:r>
          </a:p>
        </p:txBody>
      </p:sp>
    </p:spTree>
    <p:extLst>
      <p:ext uri="{BB962C8B-B14F-4D97-AF65-F5344CB8AC3E}">
        <p14:creationId xmlns:p14="http://schemas.microsoft.com/office/powerpoint/2010/main" val="3043846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5A028B-2315-4D2F-AAD5-A424F73891A4}"/>
              </a:ext>
            </a:extLst>
          </p:cNvPr>
          <p:cNvSpPr>
            <a:spLocks noGrp="1"/>
          </p:cNvSpPr>
          <p:nvPr>
            <p:ph type="title"/>
          </p:nvPr>
        </p:nvSpPr>
        <p:spPr>
          <a:xfrm>
            <a:off x="908744" y="1646910"/>
            <a:ext cx="10058400" cy="1515924"/>
          </a:xfrm>
        </p:spPr>
        <p:txBody>
          <a:bodyPr/>
          <a:lstStyle/>
          <a:p>
            <a:pPr algn="ctr"/>
            <a:r>
              <a:rPr lang="es-MX" dirty="0"/>
              <a:t>TEMPLATE TAG </a:t>
            </a:r>
            <a:r>
              <a:rPr lang="es-MX" b="1" i="1" dirty="0"/>
              <a:t>URL</a:t>
            </a:r>
            <a:endParaRPr lang="es-MX" dirty="0"/>
          </a:p>
        </p:txBody>
      </p:sp>
      <p:sp>
        <p:nvSpPr>
          <p:cNvPr id="3" name="Marcador de texto 2">
            <a:extLst>
              <a:ext uri="{FF2B5EF4-FFF2-40B4-BE49-F238E27FC236}">
                <a16:creationId xmlns:a16="http://schemas.microsoft.com/office/drawing/2014/main" id="{EECA0E12-43AE-47B4-B2C9-2B6F28E8B566}"/>
              </a:ext>
            </a:extLst>
          </p:cNvPr>
          <p:cNvSpPr>
            <a:spLocks noGrp="1"/>
          </p:cNvSpPr>
          <p:nvPr>
            <p:ph type="body" idx="1"/>
          </p:nvPr>
        </p:nvSpPr>
        <p:spPr/>
        <p:txBody>
          <a:bodyPr>
            <a:normAutofit fontScale="92500" lnSpcReduction="10000"/>
          </a:bodyPr>
          <a:lstStyle/>
          <a:p>
            <a:pPr algn="ctr"/>
            <a:r>
              <a:rPr lang="es-MX" sz="4400" dirty="0" err="1"/>
              <a:t>Always</a:t>
            </a:r>
            <a:r>
              <a:rPr lang="es-MX" sz="4400" dirty="0"/>
              <a:t> use </a:t>
            </a:r>
            <a:r>
              <a:rPr lang="es-MX" sz="4400" dirty="0" err="1"/>
              <a:t>template</a:t>
            </a:r>
            <a:r>
              <a:rPr lang="es-MX" sz="4400" dirty="0"/>
              <a:t> tag </a:t>
            </a:r>
            <a:r>
              <a:rPr lang="es-MX" sz="4400" dirty="0" err="1"/>
              <a:t>instead</a:t>
            </a:r>
            <a:r>
              <a:rPr lang="es-MX" sz="4400" dirty="0"/>
              <a:t> of RAW URLS</a:t>
            </a:r>
          </a:p>
        </p:txBody>
      </p:sp>
    </p:spTree>
    <p:extLst>
      <p:ext uri="{BB962C8B-B14F-4D97-AF65-F5344CB8AC3E}">
        <p14:creationId xmlns:p14="http://schemas.microsoft.com/office/powerpoint/2010/main" val="2251347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2">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24">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26">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2" name="Rectangle 28">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0">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B1C397B1-769B-41AD-9833-F1FDB6DF23DA}"/>
              </a:ext>
            </a:extLst>
          </p:cNvPr>
          <p:cNvSpPr>
            <a:spLocks noGrp="1"/>
          </p:cNvSpPr>
          <p:nvPr>
            <p:ph type="title"/>
          </p:nvPr>
        </p:nvSpPr>
        <p:spPr>
          <a:xfrm>
            <a:off x="1065197" y="5120639"/>
            <a:ext cx="10058400" cy="1595599"/>
          </a:xfrm>
        </p:spPr>
        <p:txBody>
          <a:bodyPr vert="horz" lIns="91440" tIns="45720" rIns="91440" bIns="45720" rtlCol="0" anchor="b">
            <a:noAutofit/>
          </a:bodyPr>
          <a:lstStyle/>
          <a:p>
            <a:r>
              <a:rPr lang="en-US" sz="2800" dirty="0">
                <a:solidFill>
                  <a:srgbClr val="FFFFFF"/>
                </a:solidFill>
              </a:rPr>
              <a:t>WITH THE TEMPLATE TAG URL WE CAN HAVE DYNAMIC URLS THAT ALLOW US TO MAKE CHANGES JUST ONE TIME (IN THE URLS.PY) AND WE DON’T HAVE TO DO ANYTHING IN THE BASE.HTML FILE. IT WILL AUTOMATICALLY KNOW WICH URL TO TAKE.</a:t>
            </a:r>
          </a:p>
        </p:txBody>
      </p:sp>
      <p:pic>
        <p:nvPicPr>
          <p:cNvPr id="3" name="Imagen 2" descr="Imagen que contiene negro, pantalla, tabla, sostener&#10;&#10;Descripción generada automáticamente">
            <a:extLst>
              <a:ext uri="{FF2B5EF4-FFF2-40B4-BE49-F238E27FC236}">
                <a16:creationId xmlns:a16="http://schemas.microsoft.com/office/drawing/2014/main" id="{07E84E7B-837D-4E6E-8219-6E66168EBB6F}"/>
              </a:ext>
            </a:extLst>
          </p:cNvPr>
          <p:cNvPicPr>
            <a:picLocks noChangeAspect="1"/>
          </p:cNvPicPr>
          <p:nvPr/>
        </p:nvPicPr>
        <p:blipFill>
          <a:blip r:embed="rId2"/>
          <a:stretch>
            <a:fillRect/>
          </a:stretch>
        </p:blipFill>
        <p:spPr>
          <a:xfrm>
            <a:off x="124683" y="1720619"/>
            <a:ext cx="5816171" cy="1439502"/>
          </a:xfrm>
          <a:prstGeom prst="rect">
            <a:avLst/>
          </a:prstGeom>
        </p:spPr>
      </p:pic>
      <p:sp>
        <p:nvSpPr>
          <p:cNvPr id="44" name="Rectangle 32">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CE6B0828-D344-4A25-A16C-96B7759C44B2}"/>
              </a:ext>
            </a:extLst>
          </p:cNvPr>
          <p:cNvPicPr>
            <a:picLocks noChangeAspect="1"/>
          </p:cNvPicPr>
          <p:nvPr/>
        </p:nvPicPr>
        <p:blipFill>
          <a:blip r:embed="rId3"/>
          <a:stretch>
            <a:fillRect/>
          </a:stretch>
        </p:blipFill>
        <p:spPr>
          <a:xfrm>
            <a:off x="6251145" y="1411928"/>
            <a:ext cx="5816172" cy="1788472"/>
          </a:xfrm>
          <a:prstGeom prst="rect">
            <a:avLst/>
          </a:prstGeom>
        </p:spPr>
      </p:pic>
      <p:sp>
        <p:nvSpPr>
          <p:cNvPr id="45" name="Rectangle 34">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uadroTexto 4">
            <a:extLst>
              <a:ext uri="{FF2B5EF4-FFF2-40B4-BE49-F238E27FC236}">
                <a16:creationId xmlns:a16="http://schemas.microsoft.com/office/drawing/2014/main" id="{74CE8E6F-5D56-4D97-B488-FB3434399586}"/>
              </a:ext>
            </a:extLst>
          </p:cNvPr>
          <p:cNvSpPr txBox="1"/>
          <p:nvPr/>
        </p:nvSpPr>
        <p:spPr>
          <a:xfrm>
            <a:off x="1470991" y="377687"/>
            <a:ext cx="3364992" cy="584775"/>
          </a:xfrm>
          <a:prstGeom prst="rect">
            <a:avLst/>
          </a:prstGeom>
          <a:noFill/>
        </p:spPr>
        <p:txBody>
          <a:bodyPr wrap="square" rtlCol="0">
            <a:spAutoFit/>
          </a:bodyPr>
          <a:lstStyle/>
          <a:p>
            <a:pPr algn="ctr"/>
            <a:r>
              <a:rPr lang="es-MX" sz="3200" dirty="0"/>
              <a:t>BASE.HTML</a:t>
            </a:r>
          </a:p>
        </p:txBody>
      </p:sp>
      <p:sp>
        <p:nvSpPr>
          <p:cNvPr id="28" name="CuadroTexto 27">
            <a:extLst>
              <a:ext uri="{FF2B5EF4-FFF2-40B4-BE49-F238E27FC236}">
                <a16:creationId xmlns:a16="http://schemas.microsoft.com/office/drawing/2014/main" id="{8686B77B-633C-4098-8319-279942C61A33}"/>
              </a:ext>
            </a:extLst>
          </p:cNvPr>
          <p:cNvSpPr txBox="1"/>
          <p:nvPr/>
        </p:nvSpPr>
        <p:spPr>
          <a:xfrm>
            <a:off x="7356017" y="377687"/>
            <a:ext cx="3364992" cy="584775"/>
          </a:xfrm>
          <a:prstGeom prst="rect">
            <a:avLst/>
          </a:prstGeom>
          <a:noFill/>
        </p:spPr>
        <p:txBody>
          <a:bodyPr wrap="square" rtlCol="0">
            <a:spAutoFit/>
          </a:bodyPr>
          <a:lstStyle/>
          <a:p>
            <a:pPr algn="ctr"/>
            <a:r>
              <a:rPr lang="es-MX" sz="3200" dirty="0"/>
              <a:t>URLS.PY</a:t>
            </a:r>
          </a:p>
        </p:txBody>
      </p:sp>
    </p:spTree>
    <p:extLst>
      <p:ext uri="{BB962C8B-B14F-4D97-AF65-F5344CB8AC3E}">
        <p14:creationId xmlns:p14="http://schemas.microsoft.com/office/powerpoint/2010/main" val="1741998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5A028B-2315-4D2F-AAD5-A424F73891A4}"/>
              </a:ext>
            </a:extLst>
          </p:cNvPr>
          <p:cNvSpPr>
            <a:spLocks noGrp="1"/>
          </p:cNvSpPr>
          <p:nvPr>
            <p:ph type="title"/>
          </p:nvPr>
        </p:nvSpPr>
        <p:spPr>
          <a:xfrm>
            <a:off x="993585" y="1102937"/>
            <a:ext cx="10058400" cy="3202898"/>
          </a:xfrm>
        </p:spPr>
        <p:txBody>
          <a:bodyPr>
            <a:normAutofit/>
          </a:bodyPr>
          <a:lstStyle/>
          <a:p>
            <a:pPr algn="ctr"/>
            <a:r>
              <a:rPr lang="es-MX" sz="6600" dirty="0"/>
              <a:t>DOCUMENTATION OF TEMPLATE TAGS, LOOPS, FILTERS, VARIABLES, ETC.</a:t>
            </a:r>
          </a:p>
        </p:txBody>
      </p:sp>
      <p:sp>
        <p:nvSpPr>
          <p:cNvPr id="3" name="Marcador de texto 2">
            <a:extLst>
              <a:ext uri="{FF2B5EF4-FFF2-40B4-BE49-F238E27FC236}">
                <a16:creationId xmlns:a16="http://schemas.microsoft.com/office/drawing/2014/main" id="{EECA0E12-43AE-47B4-B2C9-2B6F28E8B566}"/>
              </a:ext>
            </a:extLst>
          </p:cNvPr>
          <p:cNvSpPr>
            <a:spLocks noGrp="1"/>
          </p:cNvSpPr>
          <p:nvPr>
            <p:ph type="body" idx="1"/>
          </p:nvPr>
        </p:nvSpPr>
        <p:spPr/>
        <p:txBody>
          <a:bodyPr>
            <a:normAutofit fontScale="92500" lnSpcReduction="10000"/>
          </a:bodyPr>
          <a:lstStyle/>
          <a:p>
            <a:pPr algn="ctr"/>
            <a:r>
              <a:rPr lang="es-MX" sz="4400" dirty="0">
                <a:hlinkClick r:id="rId2"/>
              </a:rPr>
              <a:t>https://docs.djangoproject.com/en/3.0/ref/templates/language/</a:t>
            </a:r>
            <a:endParaRPr lang="es-MX" sz="4400" dirty="0"/>
          </a:p>
        </p:txBody>
      </p:sp>
    </p:spTree>
    <p:extLst>
      <p:ext uri="{BB962C8B-B14F-4D97-AF65-F5344CB8AC3E}">
        <p14:creationId xmlns:p14="http://schemas.microsoft.com/office/powerpoint/2010/main" val="2199822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5A028B-2315-4D2F-AAD5-A424F73891A4}"/>
              </a:ext>
            </a:extLst>
          </p:cNvPr>
          <p:cNvSpPr>
            <a:spLocks noGrp="1"/>
          </p:cNvSpPr>
          <p:nvPr>
            <p:ph type="title"/>
          </p:nvPr>
        </p:nvSpPr>
        <p:spPr>
          <a:xfrm>
            <a:off x="993585" y="1102937"/>
            <a:ext cx="10058400" cy="3202898"/>
          </a:xfrm>
        </p:spPr>
        <p:txBody>
          <a:bodyPr>
            <a:normAutofit/>
          </a:bodyPr>
          <a:lstStyle/>
          <a:p>
            <a:pPr algn="ctr"/>
            <a:r>
              <a:rPr lang="es-MX" sz="6600" dirty="0"/>
              <a:t>DOCUMENTATION OF BUILT-IN TEMPLATE TAGS AND FILTERS</a:t>
            </a:r>
          </a:p>
        </p:txBody>
      </p:sp>
      <p:sp>
        <p:nvSpPr>
          <p:cNvPr id="3" name="Marcador de texto 2">
            <a:extLst>
              <a:ext uri="{FF2B5EF4-FFF2-40B4-BE49-F238E27FC236}">
                <a16:creationId xmlns:a16="http://schemas.microsoft.com/office/drawing/2014/main" id="{EECA0E12-43AE-47B4-B2C9-2B6F28E8B566}"/>
              </a:ext>
            </a:extLst>
          </p:cNvPr>
          <p:cNvSpPr>
            <a:spLocks noGrp="1"/>
          </p:cNvSpPr>
          <p:nvPr>
            <p:ph type="body" idx="1"/>
          </p:nvPr>
        </p:nvSpPr>
        <p:spPr/>
        <p:txBody>
          <a:bodyPr>
            <a:normAutofit fontScale="92500" lnSpcReduction="10000"/>
          </a:bodyPr>
          <a:lstStyle/>
          <a:p>
            <a:pPr algn="ctr"/>
            <a:r>
              <a:rPr lang="es-MX" sz="4400" dirty="0">
                <a:hlinkClick r:id="rId2"/>
              </a:rPr>
              <a:t>https://docs.djangoproject.com/en/3.0/ref/templates/builtins/</a:t>
            </a:r>
            <a:endParaRPr lang="es-MX" sz="4400" dirty="0"/>
          </a:p>
        </p:txBody>
      </p:sp>
    </p:spTree>
    <p:extLst>
      <p:ext uri="{BB962C8B-B14F-4D97-AF65-F5344CB8AC3E}">
        <p14:creationId xmlns:p14="http://schemas.microsoft.com/office/powerpoint/2010/main" val="427930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D19F17-DB89-4D03-8995-7A71D16E699D}"/>
              </a:ext>
            </a:extLst>
          </p:cNvPr>
          <p:cNvSpPr>
            <a:spLocks noGrp="1"/>
          </p:cNvSpPr>
          <p:nvPr>
            <p:ph type="title"/>
          </p:nvPr>
        </p:nvSpPr>
        <p:spPr/>
        <p:txBody>
          <a:bodyPr/>
          <a:lstStyle/>
          <a:p>
            <a:pPr algn="ctr"/>
            <a:r>
              <a:rPr lang="es-MX" dirty="0"/>
              <a:t>STATIC RESOURCES</a:t>
            </a:r>
          </a:p>
        </p:txBody>
      </p:sp>
      <p:sp>
        <p:nvSpPr>
          <p:cNvPr id="3" name="Marcador de texto 2">
            <a:extLst>
              <a:ext uri="{FF2B5EF4-FFF2-40B4-BE49-F238E27FC236}">
                <a16:creationId xmlns:a16="http://schemas.microsoft.com/office/drawing/2014/main" id="{582B71F6-32E0-4ECA-8FA9-3FF9E4F4BD4C}"/>
              </a:ext>
            </a:extLst>
          </p:cNvPr>
          <p:cNvSpPr>
            <a:spLocks noGrp="1"/>
          </p:cNvSpPr>
          <p:nvPr>
            <p:ph type="body" idx="1"/>
          </p:nvPr>
        </p:nvSpPr>
        <p:spPr>
          <a:xfrm>
            <a:off x="1097280" y="4453128"/>
            <a:ext cx="10058400" cy="1645920"/>
          </a:xfrm>
        </p:spPr>
        <p:txBody>
          <a:bodyPr>
            <a:normAutofit fontScale="92500" lnSpcReduction="10000"/>
          </a:bodyPr>
          <a:lstStyle/>
          <a:p>
            <a:br>
              <a:rPr lang="en-US" sz="2000" dirty="0"/>
            </a:br>
            <a:r>
              <a:rPr lang="en-US" sz="2000" dirty="0"/>
              <a:t>Django development server is not capable of handling static files by default. This would be handled (in the deployment phase) by servers like </a:t>
            </a:r>
            <a:r>
              <a:rPr lang="en-US" sz="2000" dirty="0" err="1"/>
              <a:t>Enginex</a:t>
            </a:r>
            <a:r>
              <a:rPr lang="en-US" sz="2000" dirty="0"/>
              <a:t> or Apache. We cannot see how the page is viewed in the development phase. So we must make a series of configurations so that the Django development server can serve this type of files.</a:t>
            </a:r>
            <a:endParaRPr lang="es-MX" sz="2000" dirty="0"/>
          </a:p>
        </p:txBody>
      </p:sp>
    </p:spTree>
    <p:extLst>
      <p:ext uri="{BB962C8B-B14F-4D97-AF65-F5344CB8AC3E}">
        <p14:creationId xmlns:p14="http://schemas.microsoft.com/office/powerpoint/2010/main" val="37923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C3CB41F2-AB90-46A5-90F6-985B4F3663AA}"/>
              </a:ext>
            </a:extLst>
          </p:cNvPr>
          <p:cNvPicPr>
            <a:picLocks noChangeAspect="1"/>
          </p:cNvPicPr>
          <p:nvPr/>
        </p:nvPicPr>
        <p:blipFill>
          <a:blip r:embed="rId2"/>
          <a:stretch>
            <a:fillRect/>
          </a:stretch>
        </p:blipFill>
        <p:spPr>
          <a:xfrm>
            <a:off x="1182873" y="640080"/>
            <a:ext cx="5177919" cy="5577840"/>
          </a:xfrm>
          <a:prstGeom prst="rect">
            <a:avLst/>
          </a:prstGeom>
        </p:spPr>
      </p:pic>
      <p:sp>
        <p:nvSpPr>
          <p:cNvPr id="16" name="Rectangle 15">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2EC04187-CB82-4DDB-BC2B-424EE8FAAD7B}"/>
              </a:ext>
            </a:extLst>
          </p:cNvPr>
          <p:cNvSpPr>
            <a:spLocks noGrp="1"/>
          </p:cNvSpPr>
          <p:nvPr>
            <p:ph type="title"/>
          </p:nvPr>
        </p:nvSpPr>
        <p:spPr>
          <a:xfrm>
            <a:off x="8076230" y="459676"/>
            <a:ext cx="3659246" cy="5978854"/>
          </a:xfrm>
        </p:spPr>
        <p:txBody>
          <a:bodyPr vert="horz" lIns="91440" tIns="45720" rIns="91440" bIns="45720" rtlCol="0" anchor="b">
            <a:normAutofit fontScale="90000"/>
          </a:bodyPr>
          <a:lstStyle/>
          <a:p>
            <a:r>
              <a:rPr lang="en-US" sz="4400" dirty="0">
                <a:solidFill>
                  <a:srgbClr val="FFFFFF"/>
                </a:solidFill>
              </a:rPr>
              <a:t>Create a folder called </a:t>
            </a:r>
            <a:r>
              <a:rPr lang="en-US" sz="4400" b="1" i="1" dirty="0">
                <a:solidFill>
                  <a:srgbClr val="FFFFFF"/>
                </a:solidFill>
              </a:rPr>
              <a:t>static</a:t>
            </a:r>
            <a:r>
              <a:rPr lang="en-US" sz="4400" dirty="0">
                <a:solidFill>
                  <a:srgbClr val="FFFFFF"/>
                </a:solidFill>
              </a:rPr>
              <a:t> followed by a subdirectory called exactly like the name of the app you are.</a:t>
            </a:r>
            <a:br>
              <a:rPr lang="en-US" sz="4400" dirty="0">
                <a:solidFill>
                  <a:srgbClr val="FFFFFF"/>
                </a:solidFill>
              </a:rPr>
            </a:br>
            <a:br>
              <a:rPr lang="en-US" sz="4400" dirty="0">
                <a:solidFill>
                  <a:srgbClr val="FFFFFF"/>
                </a:solidFill>
              </a:rPr>
            </a:br>
            <a:r>
              <a:rPr lang="en-US" sz="4400" dirty="0">
                <a:solidFill>
                  <a:srgbClr val="FFFFFF"/>
                </a:solidFill>
              </a:rPr>
              <a:t>Then upload your files in this directory</a:t>
            </a:r>
          </a:p>
        </p:txBody>
      </p:sp>
      <p:sp>
        <p:nvSpPr>
          <p:cNvPr id="18" name="Rectangle 17">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65159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E1D13B-900D-4DB2-9C01-CA83398BC758}"/>
              </a:ext>
            </a:extLst>
          </p:cNvPr>
          <p:cNvSpPr>
            <a:spLocks noGrp="1"/>
          </p:cNvSpPr>
          <p:nvPr>
            <p:ph type="title"/>
          </p:nvPr>
        </p:nvSpPr>
        <p:spPr>
          <a:xfrm>
            <a:off x="1130330" y="363556"/>
            <a:ext cx="10492465" cy="1266940"/>
          </a:xfrm>
        </p:spPr>
        <p:txBody>
          <a:bodyPr>
            <a:normAutofit/>
          </a:bodyPr>
          <a:lstStyle/>
          <a:p>
            <a:r>
              <a:rPr lang="es-MX" sz="4000" dirty="0" err="1"/>
              <a:t>Then</a:t>
            </a:r>
            <a:r>
              <a:rPr lang="es-MX" sz="4000" dirty="0"/>
              <a:t> </a:t>
            </a:r>
            <a:r>
              <a:rPr lang="es-MX" sz="4000" dirty="0" err="1"/>
              <a:t>you</a:t>
            </a:r>
            <a:r>
              <a:rPr lang="es-MX" sz="4000" dirty="0"/>
              <a:t> </a:t>
            </a:r>
            <a:r>
              <a:rPr lang="es-MX" sz="4000" dirty="0" err="1"/>
              <a:t>must</a:t>
            </a:r>
            <a:r>
              <a:rPr lang="es-MX" sz="4000" dirty="0"/>
              <a:t> </a:t>
            </a:r>
            <a:r>
              <a:rPr lang="es-MX" sz="4000" dirty="0" err="1"/>
              <a:t>add</a:t>
            </a:r>
            <a:r>
              <a:rPr lang="es-MX" sz="4000" dirty="0"/>
              <a:t> a </a:t>
            </a:r>
            <a:r>
              <a:rPr lang="es-MX" sz="4000" dirty="0" err="1"/>
              <a:t>template</a:t>
            </a:r>
            <a:r>
              <a:rPr lang="es-MX" sz="4000" dirty="0"/>
              <a:t> tag </a:t>
            </a:r>
            <a:r>
              <a:rPr lang="es-MX" sz="4000" dirty="0" err="1"/>
              <a:t>called</a:t>
            </a:r>
            <a:r>
              <a:rPr lang="es-MX" sz="4000" dirty="0"/>
              <a:t> </a:t>
            </a:r>
            <a:r>
              <a:rPr lang="es-MX" sz="4000" b="1" i="1" dirty="0"/>
              <a:t>{% load </a:t>
            </a:r>
            <a:r>
              <a:rPr lang="es-MX" sz="4000" b="1" i="1" dirty="0" err="1"/>
              <a:t>static</a:t>
            </a:r>
            <a:r>
              <a:rPr lang="es-MX" sz="4000" b="1" i="1" dirty="0"/>
              <a:t> %} </a:t>
            </a:r>
            <a:r>
              <a:rPr lang="es-MX" sz="4000" dirty="0" err="1"/>
              <a:t>before</a:t>
            </a:r>
            <a:r>
              <a:rPr lang="es-MX" sz="4000" dirty="0"/>
              <a:t> </a:t>
            </a:r>
            <a:r>
              <a:rPr lang="es-MX" sz="4000" dirty="0" err="1"/>
              <a:t>all</a:t>
            </a:r>
            <a:r>
              <a:rPr lang="es-MX" sz="4000" dirty="0"/>
              <a:t> the </a:t>
            </a:r>
            <a:r>
              <a:rPr lang="es-MX" sz="4000" dirty="0" err="1"/>
              <a:t>css</a:t>
            </a:r>
            <a:r>
              <a:rPr lang="es-MX" sz="4000" dirty="0"/>
              <a:t> links and </a:t>
            </a:r>
            <a:r>
              <a:rPr lang="es-MX" sz="4000" dirty="0" err="1"/>
              <a:t>js</a:t>
            </a:r>
            <a:r>
              <a:rPr lang="es-MX" sz="4000" dirty="0"/>
              <a:t> files.</a:t>
            </a:r>
            <a:endParaRPr lang="es-MX" sz="4000" b="1" i="1" dirty="0"/>
          </a:p>
        </p:txBody>
      </p:sp>
      <p:pic>
        <p:nvPicPr>
          <p:cNvPr id="4" name="Imagen 3">
            <a:extLst>
              <a:ext uri="{FF2B5EF4-FFF2-40B4-BE49-F238E27FC236}">
                <a16:creationId xmlns:a16="http://schemas.microsoft.com/office/drawing/2014/main" id="{E8229D74-2A40-4FAE-B07C-C75771AEA09D}"/>
              </a:ext>
            </a:extLst>
          </p:cNvPr>
          <p:cNvPicPr>
            <a:picLocks noChangeAspect="1"/>
          </p:cNvPicPr>
          <p:nvPr/>
        </p:nvPicPr>
        <p:blipFill>
          <a:blip r:embed="rId2"/>
          <a:stretch>
            <a:fillRect/>
          </a:stretch>
        </p:blipFill>
        <p:spPr>
          <a:xfrm>
            <a:off x="720132" y="2475917"/>
            <a:ext cx="10751736" cy="2355860"/>
          </a:xfrm>
          <a:prstGeom prst="rect">
            <a:avLst/>
          </a:prstGeom>
        </p:spPr>
      </p:pic>
    </p:spTree>
    <p:extLst>
      <p:ext uri="{BB962C8B-B14F-4D97-AF65-F5344CB8AC3E}">
        <p14:creationId xmlns:p14="http://schemas.microsoft.com/office/powerpoint/2010/main" val="1592191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INSTALL DJANGO INSIDE THE ENVIROMENT</a:t>
            </a:r>
          </a:p>
        </p:txBody>
      </p:sp>
      <p:sp>
        <p:nvSpPr>
          <p:cNvPr id="3" name="CuadroTexto 2"/>
          <p:cNvSpPr txBox="1"/>
          <p:nvPr/>
        </p:nvSpPr>
        <p:spPr>
          <a:xfrm>
            <a:off x="1097280" y="2618509"/>
            <a:ext cx="10113818" cy="646331"/>
          </a:xfrm>
          <a:prstGeom prst="rect">
            <a:avLst/>
          </a:prstGeom>
          <a:noFill/>
        </p:spPr>
        <p:txBody>
          <a:bodyPr wrap="square" rtlCol="0">
            <a:spAutoFit/>
          </a:bodyPr>
          <a:lstStyle/>
          <a:p>
            <a:endParaRPr lang="es-MX" dirty="0"/>
          </a:p>
          <a:p>
            <a:pPr marL="342900" indent="-342900">
              <a:buFont typeface="+mj-lt"/>
              <a:buAutoNum type="arabicPeriod"/>
            </a:pPr>
            <a:endParaRPr lang="es-MX" dirty="0"/>
          </a:p>
        </p:txBody>
      </p:sp>
      <p:pic>
        <p:nvPicPr>
          <p:cNvPr id="4" name="Imagen 3"/>
          <p:cNvPicPr>
            <a:picLocks noChangeAspect="1"/>
          </p:cNvPicPr>
          <p:nvPr/>
        </p:nvPicPr>
        <p:blipFill>
          <a:blip r:embed="rId2"/>
          <a:stretch>
            <a:fillRect/>
          </a:stretch>
        </p:blipFill>
        <p:spPr>
          <a:xfrm>
            <a:off x="1900844" y="2678073"/>
            <a:ext cx="8068047" cy="1173533"/>
          </a:xfrm>
          <a:prstGeom prst="rect">
            <a:avLst/>
          </a:prstGeom>
        </p:spPr>
      </p:pic>
      <p:sp>
        <p:nvSpPr>
          <p:cNvPr id="7" name="CuadroTexto 6"/>
          <p:cNvSpPr txBox="1"/>
          <p:nvPr/>
        </p:nvSpPr>
        <p:spPr>
          <a:xfrm>
            <a:off x="1536049" y="4063893"/>
            <a:ext cx="8797636" cy="369332"/>
          </a:xfrm>
          <a:prstGeom prst="rect">
            <a:avLst/>
          </a:prstGeom>
          <a:noFill/>
        </p:spPr>
        <p:txBody>
          <a:bodyPr wrap="square" rtlCol="0">
            <a:spAutoFit/>
          </a:bodyPr>
          <a:lstStyle/>
          <a:p>
            <a:r>
              <a:rPr lang="es-MX" dirty="0"/>
              <a:t>CHECK IF THE INSTALATION WAS SUCCESFULL BY CONSULTING THE VERSION OF DJANGO</a:t>
            </a:r>
          </a:p>
        </p:txBody>
      </p:sp>
      <p:pic>
        <p:nvPicPr>
          <p:cNvPr id="8" name="Imagen 7"/>
          <p:cNvPicPr>
            <a:picLocks noChangeAspect="1"/>
          </p:cNvPicPr>
          <p:nvPr/>
        </p:nvPicPr>
        <p:blipFill>
          <a:blip r:embed="rId3"/>
          <a:stretch>
            <a:fillRect/>
          </a:stretch>
        </p:blipFill>
        <p:spPr>
          <a:xfrm>
            <a:off x="1762299" y="4645512"/>
            <a:ext cx="8768793" cy="859254"/>
          </a:xfrm>
          <a:prstGeom prst="rect">
            <a:avLst/>
          </a:prstGeom>
        </p:spPr>
      </p:pic>
      <p:sp>
        <p:nvSpPr>
          <p:cNvPr id="9" name="CuadroTexto 8"/>
          <p:cNvSpPr txBox="1"/>
          <p:nvPr/>
        </p:nvSpPr>
        <p:spPr>
          <a:xfrm>
            <a:off x="2392680" y="5629231"/>
            <a:ext cx="7467600" cy="369332"/>
          </a:xfrm>
          <a:prstGeom prst="rect">
            <a:avLst/>
          </a:prstGeom>
          <a:noFill/>
        </p:spPr>
        <p:txBody>
          <a:bodyPr wrap="square" rtlCol="0">
            <a:spAutoFit/>
          </a:bodyPr>
          <a:lstStyle/>
          <a:p>
            <a:pPr algn="ctr"/>
            <a:r>
              <a:rPr lang="es-MX" b="1" i="1" dirty="0" err="1"/>
              <a:t>python</a:t>
            </a:r>
            <a:r>
              <a:rPr lang="es-MX" b="1" i="1" dirty="0"/>
              <a:t> –m </a:t>
            </a:r>
            <a:r>
              <a:rPr lang="es-MX" b="1" i="1" dirty="0" err="1"/>
              <a:t>django</a:t>
            </a:r>
            <a:r>
              <a:rPr lang="es-MX" b="1" i="1" dirty="0"/>
              <a:t> --</a:t>
            </a:r>
            <a:r>
              <a:rPr lang="es-MX" b="1" i="1" dirty="0" err="1"/>
              <a:t>version</a:t>
            </a:r>
            <a:endParaRPr lang="es-MX" b="1" i="1" dirty="0"/>
          </a:p>
        </p:txBody>
      </p:sp>
      <p:sp>
        <p:nvSpPr>
          <p:cNvPr id="5" name="Rectángulo 4"/>
          <p:cNvSpPr/>
          <p:nvPr/>
        </p:nvSpPr>
        <p:spPr>
          <a:xfrm>
            <a:off x="4652597" y="2026954"/>
            <a:ext cx="2564549" cy="369332"/>
          </a:xfrm>
          <a:prstGeom prst="rect">
            <a:avLst/>
          </a:prstGeom>
        </p:spPr>
        <p:txBody>
          <a:bodyPr wrap="none">
            <a:spAutoFit/>
          </a:bodyPr>
          <a:lstStyle/>
          <a:p>
            <a:pPr algn="ctr"/>
            <a:r>
              <a:rPr lang="es-MX" b="1" i="1" dirty="0" err="1"/>
              <a:t>pip</a:t>
            </a:r>
            <a:r>
              <a:rPr lang="es-MX" b="1" i="1" dirty="0"/>
              <a:t> </a:t>
            </a:r>
            <a:r>
              <a:rPr lang="es-MX" b="1" i="1" dirty="0" err="1"/>
              <a:t>install</a:t>
            </a:r>
            <a:r>
              <a:rPr lang="es-MX" b="1" i="1" dirty="0"/>
              <a:t> Django==3.0.7</a:t>
            </a:r>
          </a:p>
        </p:txBody>
      </p:sp>
    </p:spTree>
    <p:extLst>
      <p:ext uri="{BB962C8B-B14F-4D97-AF65-F5344CB8AC3E}">
        <p14:creationId xmlns:p14="http://schemas.microsoft.com/office/powerpoint/2010/main" val="1116854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3">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59DFDBC2-17AA-4670-A181-340237074A66}"/>
              </a:ext>
            </a:extLst>
          </p:cNvPr>
          <p:cNvSpPr>
            <a:spLocks noGrp="1"/>
          </p:cNvSpPr>
          <p:nvPr>
            <p:ph type="title"/>
          </p:nvPr>
        </p:nvSpPr>
        <p:spPr>
          <a:xfrm>
            <a:off x="1065197" y="5120639"/>
            <a:ext cx="10058400" cy="1572391"/>
          </a:xfrm>
        </p:spPr>
        <p:txBody>
          <a:bodyPr vert="horz" lIns="91440" tIns="45720" rIns="91440" bIns="45720" rtlCol="0" anchor="b">
            <a:noAutofit/>
          </a:bodyPr>
          <a:lstStyle/>
          <a:p>
            <a:r>
              <a:rPr lang="en-US" sz="3200" dirty="0">
                <a:solidFill>
                  <a:schemeClr val="bg1"/>
                </a:solidFill>
              </a:rPr>
              <a:t>After that you have to redirect all your static content with the template tag </a:t>
            </a:r>
            <a:r>
              <a:rPr lang="es-MX" sz="3200" b="1" i="1" dirty="0">
                <a:solidFill>
                  <a:schemeClr val="bg1"/>
                </a:solidFill>
              </a:rPr>
              <a:t>{% </a:t>
            </a:r>
            <a:r>
              <a:rPr lang="es-MX" sz="3200" b="1" i="1" dirty="0" err="1">
                <a:solidFill>
                  <a:schemeClr val="bg1"/>
                </a:solidFill>
              </a:rPr>
              <a:t>static</a:t>
            </a:r>
            <a:r>
              <a:rPr lang="es-MX" sz="3200" b="1" i="1" dirty="0">
                <a:solidFill>
                  <a:schemeClr val="bg1"/>
                </a:solidFill>
              </a:rPr>
              <a:t> ‘(</a:t>
            </a:r>
            <a:r>
              <a:rPr lang="es-MX" sz="3200" b="1" i="1" dirty="0" err="1">
                <a:solidFill>
                  <a:schemeClr val="bg1"/>
                </a:solidFill>
              </a:rPr>
              <a:t>your_file</a:t>
            </a:r>
            <a:r>
              <a:rPr lang="es-MX" sz="3200" b="1" i="1" dirty="0">
                <a:solidFill>
                  <a:schemeClr val="bg1"/>
                </a:solidFill>
              </a:rPr>
              <a:t>)’ %}</a:t>
            </a:r>
            <a:endParaRPr lang="en-US" sz="3200" b="1" i="1" dirty="0">
              <a:solidFill>
                <a:schemeClr val="bg1"/>
              </a:solidFill>
            </a:endParaRPr>
          </a:p>
        </p:txBody>
      </p:sp>
      <p:pic>
        <p:nvPicPr>
          <p:cNvPr id="3" name="Imagen 2">
            <a:extLst>
              <a:ext uri="{FF2B5EF4-FFF2-40B4-BE49-F238E27FC236}">
                <a16:creationId xmlns:a16="http://schemas.microsoft.com/office/drawing/2014/main" id="{5118834F-D883-4D66-98FF-A1AFDDB3AB91}"/>
              </a:ext>
            </a:extLst>
          </p:cNvPr>
          <p:cNvPicPr>
            <a:picLocks noChangeAspect="1"/>
          </p:cNvPicPr>
          <p:nvPr/>
        </p:nvPicPr>
        <p:blipFill>
          <a:blip r:embed="rId2"/>
          <a:stretch>
            <a:fillRect/>
          </a:stretch>
        </p:blipFill>
        <p:spPr>
          <a:xfrm>
            <a:off x="633999" y="1333008"/>
            <a:ext cx="10925102" cy="2239646"/>
          </a:xfrm>
          <a:prstGeom prst="rect">
            <a:avLst/>
          </a:prstGeom>
        </p:spPr>
      </p:pic>
      <p:sp>
        <p:nvSpPr>
          <p:cNvPr id="27" name="Rectangle 17">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ángulo 3">
            <a:extLst>
              <a:ext uri="{FF2B5EF4-FFF2-40B4-BE49-F238E27FC236}">
                <a16:creationId xmlns:a16="http://schemas.microsoft.com/office/drawing/2014/main" id="{CAF26748-A26A-4927-9DD9-161A29D001A7}"/>
              </a:ext>
            </a:extLst>
          </p:cNvPr>
          <p:cNvSpPr/>
          <p:nvPr/>
        </p:nvSpPr>
        <p:spPr>
          <a:xfrm>
            <a:off x="1828800" y="1781666"/>
            <a:ext cx="989814" cy="300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Rectángulo 18">
            <a:extLst>
              <a:ext uri="{FF2B5EF4-FFF2-40B4-BE49-F238E27FC236}">
                <a16:creationId xmlns:a16="http://schemas.microsoft.com/office/drawing/2014/main" id="{4D0B14E1-CF87-448F-B801-6E55E87BB384}"/>
              </a:ext>
            </a:extLst>
          </p:cNvPr>
          <p:cNvSpPr/>
          <p:nvPr/>
        </p:nvSpPr>
        <p:spPr>
          <a:xfrm>
            <a:off x="7296345" y="1802090"/>
            <a:ext cx="282805" cy="300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Rectángulo 20">
            <a:extLst>
              <a:ext uri="{FF2B5EF4-FFF2-40B4-BE49-F238E27FC236}">
                <a16:creationId xmlns:a16="http://schemas.microsoft.com/office/drawing/2014/main" id="{A5E2550A-4330-47CC-852F-B033933A1349}"/>
              </a:ext>
            </a:extLst>
          </p:cNvPr>
          <p:cNvSpPr/>
          <p:nvPr/>
        </p:nvSpPr>
        <p:spPr>
          <a:xfrm>
            <a:off x="2818614" y="1802090"/>
            <a:ext cx="4477731" cy="27966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778176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F70AF2-6F16-4A0B-A277-61A286910DC9}"/>
              </a:ext>
            </a:extLst>
          </p:cNvPr>
          <p:cNvSpPr>
            <a:spLocks noGrp="1"/>
          </p:cNvSpPr>
          <p:nvPr>
            <p:ph type="title"/>
          </p:nvPr>
        </p:nvSpPr>
        <p:spPr/>
        <p:txBody>
          <a:bodyPr>
            <a:noAutofit/>
          </a:bodyPr>
          <a:lstStyle/>
          <a:p>
            <a:r>
              <a:rPr lang="en-US" sz="2800" dirty="0">
                <a:solidFill>
                  <a:schemeClr val="tx1"/>
                </a:solidFill>
              </a:rPr>
              <a:t>Before using a static file, we had to uploaded it with the template in the memory.</a:t>
            </a:r>
            <a:br>
              <a:rPr lang="en-US" sz="2800" dirty="0">
                <a:solidFill>
                  <a:schemeClr val="tx1"/>
                </a:solidFill>
              </a:rPr>
            </a:br>
            <a:br>
              <a:rPr lang="en-US" sz="2800" dirty="0">
                <a:solidFill>
                  <a:schemeClr val="tx1"/>
                </a:solidFill>
              </a:rPr>
            </a:br>
            <a:r>
              <a:rPr lang="en-US" sz="2800" dirty="0">
                <a:solidFill>
                  <a:schemeClr val="tx1"/>
                </a:solidFill>
              </a:rPr>
              <a:t>And we did that with the Load Static command </a:t>
            </a:r>
            <a:r>
              <a:rPr lang="en-US" sz="2800" b="1" i="1" u="sng" dirty="0">
                <a:solidFill>
                  <a:schemeClr val="tx1"/>
                </a:solidFill>
              </a:rPr>
              <a:t>{% load static %}</a:t>
            </a:r>
            <a:endParaRPr lang="es-MX" sz="2800" dirty="0">
              <a:solidFill>
                <a:schemeClr val="tx1"/>
              </a:solidFill>
            </a:endParaRPr>
          </a:p>
        </p:txBody>
      </p:sp>
      <p:pic>
        <p:nvPicPr>
          <p:cNvPr id="3" name="Imagen 2">
            <a:extLst>
              <a:ext uri="{FF2B5EF4-FFF2-40B4-BE49-F238E27FC236}">
                <a16:creationId xmlns:a16="http://schemas.microsoft.com/office/drawing/2014/main" id="{81EBAF72-25EB-476C-9BA3-7D372014E1DB}"/>
              </a:ext>
            </a:extLst>
          </p:cNvPr>
          <p:cNvPicPr>
            <a:picLocks noChangeAspect="1"/>
          </p:cNvPicPr>
          <p:nvPr/>
        </p:nvPicPr>
        <p:blipFill>
          <a:blip r:embed="rId2"/>
          <a:stretch>
            <a:fillRect/>
          </a:stretch>
        </p:blipFill>
        <p:spPr>
          <a:xfrm>
            <a:off x="1097280" y="2625830"/>
            <a:ext cx="9365844" cy="562286"/>
          </a:xfrm>
          <a:prstGeom prst="rect">
            <a:avLst/>
          </a:prstGeom>
        </p:spPr>
      </p:pic>
      <p:pic>
        <p:nvPicPr>
          <p:cNvPr id="4" name="Imagen 3">
            <a:extLst>
              <a:ext uri="{FF2B5EF4-FFF2-40B4-BE49-F238E27FC236}">
                <a16:creationId xmlns:a16="http://schemas.microsoft.com/office/drawing/2014/main" id="{F9CEFD21-CE96-476D-AF62-295DF06DC5AC}"/>
              </a:ext>
            </a:extLst>
          </p:cNvPr>
          <p:cNvPicPr>
            <a:picLocks noChangeAspect="1"/>
          </p:cNvPicPr>
          <p:nvPr/>
        </p:nvPicPr>
        <p:blipFill>
          <a:blip r:embed="rId3"/>
          <a:stretch>
            <a:fillRect/>
          </a:stretch>
        </p:blipFill>
        <p:spPr>
          <a:xfrm>
            <a:off x="4956543" y="2219128"/>
            <a:ext cx="1977500" cy="524892"/>
          </a:xfrm>
          <a:prstGeom prst="rect">
            <a:avLst/>
          </a:prstGeom>
        </p:spPr>
      </p:pic>
      <p:sp>
        <p:nvSpPr>
          <p:cNvPr id="5" name="Rectángulo 4">
            <a:extLst>
              <a:ext uri="{FF2B5EF4-FFF2-40B4-BE49-F238E27FC236}">
                <a16:creationId xmlns:a16="http://schemas.microsoft.com/office/drawing/2014/main" id="{010C6835-3EB6-4E4E-B1E8-E67316D69C5F}"/>
              </a:ext>
            </a:extLst>
          </p:cNvPr>
          <p:cNvSpPr/>
          <p:nvPr/>
        </p:nvSpPr>
        <p:spPr>
          <a:xfrm>
            <a:off x="6513922" y="2843941"/>
            <a:ext cx="3525624" cy="30678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 name="Imagen 5">
            <a:extLst>
              <a:ext uri="{FF2B5EF4-FFF2-40B4-BE49-F238E27FC236}">
                <a16:creationId xmlns:a16="http://schemas.microsoft.com/office/drawing/2014/main" id="{BA589A24-DE0B-4581-862F-79830B001BDB}"/>
              </a:ext>
            </a:extLst>
          </p:cNvPr>
          <p:cNvPicPr>
            <a:picLocks noChangeAspect="1"/>
          </p:cNvPicPr>
          <p:nvPr/>
        </p:nvPicPr>
        <p:blipFill>
          <a:blip r:embed="rId4"/>
          <a:stretch>
            <a:fillRect/>
          </a:stretch>
        </p:blipFill>
        <p:spPr>
          <a:xfrm>
            <a:off x="683418" y="3669884"/>
            <a:ext cx="10907403" cy="1684541"/>
          </a:xfrm>
          <a:prstGeom prst="rect">
            <a:avLst/>
          </a:prstGeom>
        </p:spPr>
      </p:pic>
      <p:sp>
        <p:nvSpPr>
          <p:cNvPr id="7" name="CuadroTexto 6">
            <a:extLst>
              <a:ext uri="{FF2B5EF4-FFF2-40B4-BE49-F238E27FC236}">
                <a16:creationId xmlns:a16="http://schemas.microsoft.com/office/drawing/2014/main" id="{BBAD9794-AEE1-4916-877B-F036A5E042C5}"/>
              </a:ext>
            </a:extLst>
          </p:cNvPr>
          <p:cNvSpPr txBox="1"/>
          <p:nvPr/>
        </p:nvSpPr>
        <p:spPr>
          <a:xfrm>
            <a:off x="3535051" y="5712643"/>
            <a:ext cx="5373278" cy="461665"/>
          </a:xfrm>
          <a:prstGeom prst="rect">
            <a:avLst/>
          </a:prstGeom>
          <a:noFill/>
        </p:spPr>
        <p:txBody>
          <a:bodyPr wrap="square" rtlCol="0">
            <a:spAutoFit/>
          </a:bodyPr>
          <a:lstStyle/>
          <a:p>
            <a:pPr algn="ctr"/>
            <a:r>
              <a:rPr lang="es-MX" sz="2400" dirty="0"/>
              <a:t>MAKE SURE THIS GOES IN ONE LINE</a:t>
            </a:r>
          </a:p>
        </p:txBody>
      </p:sp>
      <p:sp>
        <p:nvSpPr>
          <p:cNvPr id="8" name="Rectángulo 7">
            <a:extLst>
              <a:ext uri="{FF2B5EF4-FFF2-40B4-BE49-F238E27FC236}">
                <a16:creationId xmlns:a16="http://schemas.microsoft.com/office/drawing/2014/main" id="{2DDFCA1F-AE82-4063-B5AA-47632DACB098}"/>
              </a:ext>
            </a:extLst>
          </p:cNvPr>
          <p:cNvSpPr/>
          <p:nvPr/>
        </p:nvSpPr>
        <p:spPr>
          <a:xfrm>
            <a:off x="3459636" y="4970597"/>
            <a:ext cx="2121031" cy="280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a:extLst>
              <a:ext uri="{FF2B5EF4-FFF2-40B4-BE49-F238E27FC236}">
                <a16:creationId xmlns:a16="http://schemas.microsoft.com/office/drawing/2014/main" id="{9D31887B-5334-4DD7-B1EE-908D84A38824}"/>
              </a:ext>
            </a:extLst>
          </p:cNvPr>
          <p:cNvSpPr/>
          <p:nvPr/>
        </p:nvSpPr>
        <p:spPr>
          <a:xfrm>
            <a:off x="783996" y="4943951"/>
            <a:ext cx="2675640" cy="28013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ángulo 9">
            <a:extLst>
              <a:ext uri="{FF2B5EF4-FFF2-40B4-BE49-F238E27FC236}">
                <a16:creationId xmlns:a16="http://schemas.microsoft.com/office/drawing/2014/main" id="{6FA60849-ACA4-4288-9225-4BB471BF9AF7}"/>
              </a:ext>
            </a:extLst>
          </p:cNvPr>
          <p:cNvSpPr/>
          <p:nvPr/>
        </p:nvSpPr>
        <p:spPr>
          <a:xfrm>
            <a:off x="5580666" y="4957274"/>
            <a:ext cx="4242063" cy="28013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10">
            <a:extLst>
              <a:ext uri="{FF2B5EF4-FFF2-40B4-BE49-F238E27FC236}">
                <a16:creationId xmlns:a16="http://schemas.microsoft.com/office/drawing/2014/main" id="{D3B695C2-3ABE-49F5-B904-371FEC5D39A5}"/>
              </a:ext>
            </a:extLst>
          </p:cNvPr>
          <p:cNvSpPr/>
          <p:nvPr/>
        </p:nvSpPr>
        <p:spPr>
          <a:xfrm>
            <a:off x="9822729" y="4940885"/>
            <a:ext cx="1685854" cy="30984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72429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7">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9">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11">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13">
            <a:extLst>
              <a:ext uri="{FF2B5EF4-FFF2-40B4-BE49-F238E27FC236}">
                <a16:creationId xmlns:a16="http://schemas.microsoft.com/office/drawing/2014/main" id="{9549EB89-5BFB-4E1E-AEEA-87C343D805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F6AD39F4-FFA8-4B5A-9CED-29409016BA63}"/>
              </a:ext>
            </a:extLst>
          </p:cNvPr>
          <p:cNvPicPr>
            <a:picLocks noChangeAspect="1"/>
          </p:cNvPicPr>
          <p:nvPr/>
        </p:nvPicPr>
        <p:blipFill rotWithShape="1">
          <a:blip r:embed="rId2"/>
          <a:srcRect r="42619" b="-1"/>
          <a:stretch/>
        </p:blipFill>
        <p:spPr>
          <a:xfrm>
            <a:off x="633999" y="640080"/>
            <a:ext cx="6275667" cy="5577840"/>
          </a:xfrm>
          <a:prstGeom prst="rect">
            <a:avLst/>
          </a:prstGeom>
        </p:spPr>
      </p:pic>
      <p:sp>
        <p:nvSpPr>
          <p:cNvPr id="24" name="Rectangle 15">
            <a:extLst>
              <a:ext uri="{FF2B5EF4-FFF2-40B4-BE49-F238E27FC236}">
                <a16:creationId xmlns:a16="http://schemas.microsoft.com/office/drawing/2014/main" id="{3D1FA295-BDF6-44B9-90C5-FE3E2CE35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075C5078-AB89-439D-9487-1BBEA800B90A}"/>
              </a:ext>
            </a:extLst>
          </p:cNvPr>
          <p:cNvSpPr>
            <a:spLocks noGrp="1"/>
          </p:cNvSpPr>
          <p:nvPr>
            <p:ph type="title"/>
          </p:nvPr>
        </p:nvSpPr>
        <p:spPr>
          <a:xfrm>
            <a:off x="8268154" y="1088577"/>
            <a:ext cx="3659246" cy="3803463"/>
          </a:xfrm>
        </p:spPr>
        <p:txBody>
          <a:bodyPr vert="horz" lIns="91440" tIns="45720" rIns="91440" bIns="45720" rtlCol="0" anchor="b">
            <a:normAutofit fontScale="90000"/>
          </a:bodyPr>
          <a:lstStyle/>
          <a:p>
            <a:r>
              <a:rPr lang="en-US" sz="4400" dirty="0">
                <a:solidFill>
                  <a:srgbClr val="FFFFFF"/>
                </a:solidFill>
              </a:rPr>
              <a:t>Our template tags so far are looking like this in every template (home, contact, portfolio and about).</a:t>
            </a:r>
          </a:p>
        </p:txBody>
      </p:sp>
      <p:sp>
        <p:nvSpPr>
          <p:cNvPr id="25" name="Rectangle 17">
            <a:extLst>
              <a:ext uri="{FF2B5EF4-FFF2-40B4-BE49-F238E27FC236}">
                <a16:creationId xmlns:a16="http://schemas.microsoft.com/office/drawing/2014/main" id="{81A36F1F-EEAE-48D1-A1FB-BD6FC8506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37172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C65CC6-5827-48CC-A9DA-C0745717A713}"/>
              </a:ext>
            </a:extLst>
          </p:cNvPr>
          <p:cNvSpPr>
            <a:spLocks noGrp="1"/>
          </p:cNvSpPr>
          <p:nvPr>
            <p:ph type="title"/>
          </p:nvPr>
        </p:nvSpPr>
        <p:spPr/>
        <p:txBody>
          <a:bodyPr>
            <a:noAutofit/>
          </a:bodyPr>
          <a:lstStyle/>
          <a:p>
            <a:r>
              <a:rPr lang="es-MX" sz="3600" dirty="0" err="1"/>
              <a:t>We</a:t>
            </a:r>
            <a:r>
              <a:rPr lang="es-MX" sz="3600" dirty="0"/>
              <a:t> use </a:t>
            </a:r>
            <a:r>
              <a:rPr lang="es-MX" sz="3600" b="1" i="1" dirty="0" err="1"/>
              <a:t>request.path</a:t>
            </a:r>
            <a:r>
              <a:rPr lang="es-MX" sz="3600" dirty="0"/>
              <a:t> to </a:t>
            </a:r>
            <a:r>
              <a:rPr lang="es-MX" sz="3600" dirty="0" err="1"/>
              <a:t>know</a:t>
            </a:r>
            <a:r>
              <a:rPr lang="es-MX" sz="3600" dirty="0"/>
              <a:t> in </a:t>
            </a:r>
            <a:r>
              <a:rPr lang="es-MX" sz="3600" dirty="0" err="1"/>
              <a:t>which</a:t>
            </a:r>
            <a:r>
              <a:rPr lang="es-MX" sz="3600" dirty="0"/>
              <a:t> page </a:t>
            </a:r>
            <a:r>
              <a:rPr lang="es-MX" sz="3600" dirty="0" err="1"/>
              <a:t>we</a:t>
            </a:r>
            <a:r>
              <a:rPr lang="es-MX" sz="3600" dirty="0"/>
              <a:t> are. And in </a:t>
            </a:r>
            <a:r>
              <a:rPr lang="es-MX" sz="3600" dirty="0" err="1"/>
              <a:t>this</a:t>
            </a:r>
            <a:r>
              <a:rPr lang="es-MX" sz="3600" dirty="0"/>
              <a:t> case </a:t>
            </a:r>
            <a:r>
              <a:rPr lang="es-MX" sz="3600" dirty="0" err="1"/>
              <a:t>we</a:t>
            </a:r>
            <a:r>
              <a:rPr lang="es-MX" sz="3600" dirty="0"/>
              <a:t> are </a:t>
            </a:r>
            <a:r>
              <a:rPr lang="es-MX" sz="3600" dirty="0" err="1"/>
              <a:t>using</a:t>
            </a:r>
            <a:r>
              <a:rPr lang="es-MX" sz="3600" dirty="0"/>
              <a:t> </a:t>
            </a:r>
            <a:r>
              <a:rPr lang="es-MX" sz="3600" dirty="0" err="1"/>
              <a:t>it</a:t>
            </a:r>
            <a:r>
              <a:rPr lang="es-MX" sz="3600" dirty="0"/>
              <a:t> to </a:t>
            </a:r>
            <a:r>
              <a:rPr lang="es-MX" sz="3600" dirty="0" err="1"/>
              <a:t>add</a:t>
            </a:r>
            <a:r>
              <a:rPr lang="es-MX" sz="3600" dirty="0"/>
              <a:t> a </a:t>
            </a:r>
            <a:r>
              <a:rPr lang="es-MX" sz="3600" b="1" i="1" dirty="0" err="1"/>
              <a:t>hr</a:t>
            </a:r>
            <a:r>
              <a:rPr lang="es-MX" sz="3600" b="1" i="1" dirty="0"/>
              <a:t> </a:t>
            </a:r>
            <a:r>
              <a:rPr lang="es-MX" sz="3600" dirty="0"/>
              <a:t>tag </a:t>
            </a:r>
            <a:r>
              <a:rPr lang="es-MX" sz="3600" b="1" i="1" u="sng" dirty="0"/>
              <a:t>if </a:t>
            </a:r>
            <a:r>
              <a:rPr lang="es-MX" sz="3600" dirty="0" err="1"/>
              <a:t>we</a:t>
            </a:r>
            <a:r>
              <a:rPr lang="es-MX" sz="3600" dirty="0"/>
              <a:t> are </a:t>
            </a:r>
            <a:r>
              <a:rPr lang="es-MX" sz="3600" dirty="0" err="1"/>
              <a:t>not</a:t>
            </a:r>
            <a:r>
              <a:rPr lang="es-MX" sz="3600" dirty="0"/>
              <a:t> in the home page.</a:t>
            </a:r>
          </a:p>
        </p:txBody>
      </p:sp>
      <p:pic>
        <p:nvPicPr>
          <p:cNvPr id="3" name="Imagen 2">
            <a:extLst>
              <a:ext uri="{FF2B5EF4-FFF2-40B4-BE49-F238E27FC236}">
                <a16:creationId xmlns:a16="http://schemas.microsoft.com/office/drawing/2014/main" id="{D2CB1003-8978-454A-974A-57C320363C44}"/>
              </a:ext>
            </a:extLst>
          </p:cNvPr>
          <p:cNvPicPr>
            <a:picLocks noChangeAspect="1"/>
          </p:cNvPicPr>
          <p:nvPr/>
        </p:nvPicPr>
        <p:blipFill>
          <a:blip r:embed="rId2"/>
          <a:stretch>
            <a:fillRect/>
          </a:stretch>
        </p:blipFill>
        <p:spPr>
          <a:xfrm>
            <a:off x="1567123" y="2352769"/>
            <a:ext cx="8856925" cy="2495224"/>
          </a:xfrm>
          <a:prstGeom prst="rect">
            <a:avLst/>
          </a:prstGeom>
        </p:spPr>
      </p:pic>
    </p:spTree>
    <p:extLst>
      <p:ext uri="{BB962C8B-B14F-4D97-AF65-F5344CB8AC3E}">
        <p14:creationId xmlns:p14="http://schemas.microsoft.com/office/powerpoint/2010/main" val="3759609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AE92C1-876D-455A-8640-9C67227873B7}"/>
              </a:ext>
            </a:extLst>
          </p:cNvPr>
          <p:cNvSpPr>
            <a:spLocks noGrp="1"/>
          </p:cNvSpPr>
          <p:nvPr>
            <p:ph type="title"/>
          </p:nvPr>
        </p:nvSpPr>
        <p:spPr/>
        <p:txBody>
          <a:bodyPr/>
          <a:lstStyle/>
          <a:p>
            <a:pPr algn="ctr"/>
            <a:r>
              <a:rPr lang="es-MX"/>
              <a:t>APP PORTFOLIO</a:t>
            </a:r>
            <a:endParaRPr lang="es-MX" dirty="0"/>
          </a:p>
        </p:txBody>
      </p:sp>
    </p:spTree>
    <p:extLst>
      <p:ext uri="{BB962C8B-B14F-4D97-AF65-F5344CB8AC3E}">
        <p14:creationId xmlns:p14="http://schemas.microsoft.com/office/powerpoint/2010/main" val="1463589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FDA970E-722A-43ED-ABA9-06C4DE275D65}"/>
              </a:ext>
            </a:extLst>
          </p:cNvPr>
          <p:cNvSpPr txBox="1"/>
          <p:nvPr/>
        </p:nvSpPr>
        <p:spPr>
          <a:xfrm>
            <a:off x="669303" y="707010"/>
            <a:ext cx="10529740" cy="4401205"/>
          </a:xfrm>
          <a:prstGeom prst="rect">
            <a:avLst/>
          </a:prstGeom>
          <a:noFill/>
        </p:spPr>
        <p:txBody>
          <a:bodyPr wrap="square" rtlCol="0">
            <a:spAutoFit/>
          </a:bodyPr>
          <a:lstStyle/>
          <a:p>
            <a:r>
              <a:rPr lang="es-MX" sz="4000" dirty="0"/>
              <a:t>WHAT WE’LL DO IN THE NEXT SLIDES:</a:t>
            </a:r>
          </a:p>
          <a:p>
            <a:endParaRPr lang="es-MX" sz="4000" dirty="0"/>
          </a:p>
          <a:p>
            <a:r>
              <a:rPr lang="es-MX" sz="4000" dirty="0"/>
              <a:t>1. </a:t>
            </a:r>
            <a:r>
              <a:rPr lang="es-MX" sz="4000" dirty="0" err="1"/>
              <a:t>Create</a:t>
            </a:r>
            <a:r>
              <a:rPr lang="es-MX" sz="4000" dirty="0"/>
              <a:t> </a:t>
            </a:r>
            <a:r>
              <a:rPr lang="es-MX" sz="4000" dirty="0" err="1"/>
              <a:t>an</a:t>
            </a:r>
            <a:r>
              <a:rPr lang="es-MX" sz="4000" dirty="0"/>
              <a:t> app </a:t>
            </a:r>
            <a:r>
              <a:rPr lang="es-MX" sz="4000" dirty="0" err="1"/>
              <a:t>called</a:t>
            </a:r>
            <a:r>
              <a:rPr lang="es-MX" sz="4000" dirty="0"/>
              <a:t> </a:t>
            </a:r>
            <a:r>
              <a:rPr lang="es-MX" sz="4000" i="1" dirty="0"/>
              <a:t>portfolio</a:t>
            </a:r>
            <a:r>
              <a:rPr lang="es-MX" sz="4000" dirty="0"/>
              <a:t>.</a:t>
            </a:r>
          </a:p>
          <a:p>
            <a:r>
              <a:rPr lang="es-MX" sz="4000" dirty="0"/>
              <a:t>2. Dynamic portfolio by </a:t>
            </a:r>
            <a:r>
              <a:rPr lang="es-MX" sz="4000" dirty="0" err="1"/>
              <a:t>making</a:t>
            </a:r>
            <a:r>
              <a:rPr lang="es-MX" sz="4000" dirty="0"/>
              <a:t> </a:t>
            </a:r>
            <a:r>
              <a:rPr lang="es-MX" sz="4000" dirty="0" err="1"/>
              <a:t>it</a:t>
            </a:r>
            <a:r>
              <a:rPr lang="es-MX" sz="4000" dirty="0"/>
              <a:t> </a:t>
            </a:r>
            <a:r>
              <a:rPr lang="es-MX" sz="4000" dirty="0" err="1"/>
              <a:t>interact</a:t>
            </a:r>
            <a:r>
              <a:rPr lang="es-MX" sz="4000" dirty="0"/>
              <a:t> </a:t>
            </a:r>
            <a:r>
              <a:rPr lang="es-MX" sz="4000" dirty="0" err="1"/>
              <a:t>with</a:t>
            </a:r>
            <a:r>
              <a:rPr lang="es-MX" sz="4000" dirty="0"/>
              <a:t> a DB.</a:t>
            </a:r>
          </a:p>
          <a:p>
            <a:r>
              <a:rPr lang="es-MX" sz="4000" dirty="0"/>
              <a:t>3. </a:t>
            </a:r>
            <a:r>
              <a:rPr lang="es-MX" sz="4000" dirty="0" err="1"/>
              <a:t>Learn</a:t>
            </a:r>
            <a:r>
              <a:rPr lang="es-MX" sz="4000" dirty="0"/>
              <a:t> </a:t>
            </a:r>
            <a:r>
              <a:rPr lang="es-MX" sz="4000" dirty="0" err="1"/>
              <a:t>how</a:t>
            </a:r>
            <a:r>
              <a:rPr lang="es-MX" sz="4000" dirty="0"/>
              <a:t> to define </a:t>
            </a:r>
            <a:r>
              <a:rPr lang="es-MX" sz="4000" dirty="0" err="1"/>
              <a:t>models</a:t>
            </a:r>
            <a:r>
              <a:rPr lang="es-MX" sz="4000" dirty="0"/>
              <a:t>.</a:t>
            </a:r>
          </a:p>
          <a:p>
            <a:r>
              <a:rPr lang="es-MX" sz="4000" dirty="0"/>
              <a:t>4. </a:t>
            </a:r>
            <a:r>
              <a:rPr lang="es-MX" sz="4000" dirty="0" err="1"/>
              <a:t>Learn</a:t>
            </a:r>
            <a:r>
              <a:rPr lang="es-MX" sz="4000" dirty="0"/>
              <a:t> </a:t>
            </a:r>
            <a:r>
              <a:rPr lang="es-MX" sz="4000" dirty="0" err="1"/>
              <a:t>how</a:t>
            </a:r>
            <a:r>
              <a:rPr lang="es-MX" sz="4000" dirty="0"/>
              <a:t> to use the </a:t>
            </a:r>
            <a:r>
              <a:rPr lang="es-MX" sz="4000" dirty="0" err="1"/>
              <a:t>admin</a:t>
            </a:r>
            <a:r>
              <a:rPr lang="es-MX" sz="4000" dirty="0"/>
              <a:t> panel.</a:t>
            </a:r>
          </a:p>
        </p:txBody>
      </p:sp>
    </p:spTree>
    <p:extLst>
      <p:ext uri="{BB962C8B-B14F-4D97-AF65-F5344CB8AC3E}">
        <p14:creationId xmlns:p14="http://schemas.microsoft.com/office/powerpoint/2010/main" val="95684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FDA970E-722A-43ED-ABA9-06C4DE275D65}"/>
              </a:ext>
            </a:extLst>
          </p:cNvPr>
          <p:cNvSpPr txBox="1"/>
          <p:nvPr/>
        </p:nvSpPr>
        <p:spPr>
          <a:xfrm>
            <a:off x="831130" y="1480008"/>
            <a:ext cx="10529740" cy="3170099"/>
          </a:xfrm>
          <a:prstGeom prst="rect">
            <a:avLst/>
          </a:prstGeom>
          <a:noFill/>
        </p:spPr>
        <p:txBody>
          <a:bodyPr wrap="square" rtlCol="0">
            <a:spAutoFit/>
          </a:bodyPr>
          <a:lstStyle/>
          <a:p>
            <a:r>
              <a:rPr lang="es-MX" sz="4000" dirty="0"/>
              <a:t>So Django can </a:t>
            </a:r>
            <a:r>
              <a:rPr lang="es-MX" sz="4000" dirty="0" err="1"/>
              <a:t>manage</a:t>
            </a:r>
            <a:r>
              <a:rPr lang="es-MX" sz="4000" dirty="0"/>
              <a:t> </a:t>
            </a:r>
            <a:r>
              <a:rPr lang="es-MX" sz="4000" dirty="0" err="1"/>
              <a:t>images</a:t>
            </a:r>
            <a:r>
              <a:rPr lang="es-MX" sz="4000" dirty="0"/>
              <a:t>, </a:t>
            </a:r>
            <a:r>
              <a:rPr lang="es-MX" sz="4000" dirty="0" err="1"/>
              <a:t>we</a:t>
            </a:r>
            <a:r>
              <a:rPr lang="es-MX" sz="4000" dirty="0"/>
              <a:t> </a:t>
            </a:r>
            <a:r>
              <a:rPr lang="es-MX" sz="4000" dirty="0" err="1"/>
              <a:t>must</a:t>
            </a:r>
            <a:r>
              <a:rPr lang="es-MX" sz="4000" dirty="0"/>
              <a:t> </a:t>
            </a:r>
            <a:r>
              <a:rPr lang="es-MX" sz="4000" dirty="0" err="1"/>
              <a:t>install</a:t>
            </a:r>
            <a:r>
              <a:rPr lang="es-MX" sz="4000" dirty="0"/>
              <a:t> </a:t>
            </a:r>
            <a:r>
              <a:rPr lang="es-MX" sz="4000" dirty="0" err="1"/>
              <a:t>an</a:t>
            </a:r>
            <a:r>
              <a:rPr lang="es-MX" sz="4000" dirty="0"/>
              <a:t> </a:t>
            </a:r>
            <a:r>
              <a:rPr lang="es-MX" sz="4000" dirty="0" err="1"/>
              <a:t>extension</a:t>
            </a:r>
            <a:r>
              <a:rPr lang="es-MX" sz="4000" dirty="0"/>
              <a:t> </a:t>
            </a:r>
            <a:r>
              <a:rPr lang="es-MX" sz="4000" dirty="0" err="1"/>
              <a:t>called</a:t>
            </a:r>
            <a:r>
              <a:rPr lang="es-MX" sz="4000" dirty="0"/>
              <a:t> </a:t>
            </a:r>
            <a:r>
              <a:rPr lang="es-MX" sz="4000" b="1" i="1" dirty="0" err="1"/>
              <a:t>pillow</a:t>
            </a:r>
            <a:r>
              <a:rPr lang="es-MX" sz="4000" b="1" i="1" dirty="0"/>
              <a:t> </a:t>
            </a:r>
            <a:r>
              <a:rPr lang="es-MX" sz="4000" dirty="0"/>
              <a:t>in </a:t>
            </a:r>
            <a:r>
              <a:rPr lang="es-MX" sz="4000" dirty="0" err="1"/>
              <a:t>our</a:t>
            </a:r>
            <a:r>
              <a:rPr lang="es-MX" sz="4000" dirty="0"/>
              <a:t> </a:t>
            </a:r>
            <a:r>
              <a:rPr lang="es-MX" sz="4000" dirty="0" err="1"/>
              <a:t>enviroment</a:t>
            </a:r>
            <a:r>
              <a:rPr lang="es-MX" sz="4000" dirty="0"/>
              <a:t> </a:t>
            </a:r>
            <a:r>
              <a:rPr lang="es-MX" sz="4000" dirty="0" err="1"/>
              <a:t>with</a:t>
            </a:r>
            <a:r>
              <a:rPr lang="es-MX" sz="4000" dirty="0"/>
              <a:t> the </a:t>
            </a:r>
            <a:r>
              <a:rPr lang="es-MX" sz="4000" dirty="0" err="1"/>
              <a:t>next</a:t>
            </a:r>
            <a:r>
              <a:rPr lang="es-MX" sz="4000" dirty="0"/>
              <a:t> </a:t>
            </a:r>
            <a:r>
              <a:rPr lang="es-MX" sz="4000" dirty="0" err="1"/>
              <a:t>command</a:t>
            </a:r>
            <a:r>
              <a:rPr lang="es-MX" sz="4000" dirty="0"/>
              <a:t>:</a:t>
            </a:r>
            <a:endParaRPr lang="es-MX" sz="4000" b="1" i="1" dirty="0"/>
          </a:p>
          <a:p>
            <a:endParaRPr lang="es-MX" sz="4000" b="1" i="1" dirty="0"/>
          </a:p>
          <a:p>
            <a:pPr algn="ctr"/>
            <a:r>
              <a:rPr lang="es-MX" sz="4000" i="1" dirty="0" err="1"/>
              <a:t>pip</a:t>
            </a:r>
            <a:r>
              <a:rPr lang="es-MX" sz="4000" i="1" dirty="0"/>
              <a:t> </a:t>
            </a:r>
            <a:r>
              <a:rPr lang="es-MX" sz="4000" i="1" dirty="0" err="1"/>
              <a:t>install</a:t>
            </a:r>
            <a:r>
              <a:rPr lang="es-MX" sz="4000" i="1" dirty="0"/>
              <a:t> </a:t>
            </a:r>
            <a:r>
              <a:rPr lang="es-MX" sz="4000" i="1" dirty="0" err="1"/>
              <a:t>Pillow</a:t>
            </a:r>
            <a:endParaRPr lang="es-MX" sz="4000" i="1" dirty="0"/>
          </a:p>
        </p:txBody>
      </p:sp>
    </p:spTree>
    <p:extLst>
      <p:ext uri="{BB962C8B-B14F-4D97-AF65-F5344CB8AC3E}">
        <p14:creationId xmlns:p14="http://schemas.microsoft.com/office/powerpoint/2010/main" val="3600556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jango Models - Python Django Tutorials">
            <a:extLst>
              <a:ext uri="{FF2B5EF4-FFF2-40B4-BE49-F238E27FC236}">
                <a16:creationId xmlns:a16="http://schemas.microsoft.com/office/drawing/2014/main" id="{DF131FAB-65F2-4D99-B767-7D13768C962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2732" y="521207"/>
            <a:ext cx="6762305" cy="5815583"/>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64B0F1AE-C1BF-41F7-83D6-69683C9FF721}"/>
              </a:ext>
            </a:extLst>
          </p:cNvPr>
          <p:cNvSpPr txBox="1"/>
          <p:nvPr/>
        </p:nvSpPr>
        <p:spPr>
          <a:xfrm>
            <a:off x="7237806" y="982174"/>
            <a:ext cx="4495470" cy="4893647"/>
          </a:xfrm>
          <a:prstGeom prst="rect">
            <a:avLst/>
          </a:prstGeom>
          <a:noFill/>
        </p:spPr>
        <p:txBody>
          <a:bodyPr wrap="square" rtlCol="0">
            <a:spAutoFit/>
          </a:bodyPr>
          <a:lstStyle/>
          <a:p>
            <a:r>
              <a:rPr lang="es-MX" sz="2400" dirty="0" err="1"/>
              <a:t>Object</a:t>
            </a:r>
            <a:r>
              <a:rPr lang="es-MX" sz="2400" dirty="0"/>
              <a:t> </a:t>
            </a:r>
            <a:r>
              <a:rPr lang="es-MX" sz="2400" dirty="0" err="1"/>
              <a:t>Relational</a:t>
            </a:r>
            <a:r>
              <a:rPr lang="es-MX" sz="2400" dirty="0"/>
              <a:t> </a:t>
            </a:r>
            <a:r>
              <a:rPr lang="es-MX" sz="2400" dirty="0" err="1"/>
              <a:t>Model</a:t>
            </a:r>
            <a:r>
              <a:rPr lang="es-MX" sz="2400" dirty="0"/>
              <a:t> (ORM).</a:t>
            </a:r>
          </a:p>
          <a:p>
            <a:endParaRPr lang="es-MX" sz="2400" dirty="0"/>
          </a:p>
          <a:p>
            <a:r>
              <a:rPr lang="es-MX" sz="2400" dirty="0" err="1"/>
              <a:t>We</a:t>
            </a:r>
            <a:r>
              <a:rPr lang="es-MX" sz="2400" dirty="0"/>
              <a:t> can </a:t>
            </a:r>
            <a:r>
              <a:rPr lang="es-MX" sz="2400" dirty="0" err="1"/>
              <a:t>work</a:t>
            </a:r>
            <a:r>
              <a:rPr lang="es-MX" sz="2400" dirty="0"/>
              <a:t> </a:t>
            </a:r>
            <a:r>
              <a:rPr lang="es-MX" sz="2400" dirty="0" err="1"/>
              <a:t>with</a:t>
            </a:r>
            <a:r>
              <a:rPr lang="es-MX" sz="2400" dirty="0"/>
              <a:t> </a:t>
            </a:r>
            <a:r>
              <a:rPr lang="es-MX" sz="2400" dirty="0" err="1"/>
              <a:t>object</a:t>
            </a:r>
            <a:r>
              <a:rPr lang="es-MX" sz="2400" dirty="0"/>
              <a:t> </a:t>
            </a:r>
            <a:r>
              <a:rPr lang="es-MX" sz="2400" dirty="0" err="1"/>
              <a:t>mapped</a:t>
            </a:r>
            <a:r>
              <a:rPr lang="es-MX" sz="2400" dirty="0"/>
              <a:t> in the Data Base so </a:t>
            </a:r>
            <a:r>
              <a:rPr lang="es-MX" sz="2400" dirty="0" err="1"/>
              <a:t>when</a:t>
            </a:r>
            <a:r>
              <a:rPr lang="es-MX" sz="2400" dirty="0"/>
              <a:t> </a:t>
            </a:r>
            <a:r>
              <a:rPr lang="es-MX" sz="2400" dirty="0" err="1"/>
              <a:t>we</a:t>
            </a:r>
            <a:r>
              <a:rPr lang="es-MX" sz="2400" dirty="0"/>
              <a:t> </a:t>
            </a:r>
            <a:r>
              <a:rPr lang="es-MX" sz="2400" dirty="0" err="1"/>
              <a:t>create</a:t>
            </a:r>
            <a:r>
              <a:rPr lang="es-MX" sz="2400" dirty="0"/>
              <a:t> </a:t>
            </a:r>
            <a:r>
              <a:rPr lang="es-MX" sz="2400" dirty="0" err="1"/>
              <a:t>an</a:t>
            </a:r>
            <a:r>
              <a:rPr lang="es-MX" sz="2400" dirty="0"/>
              <a:t> </a:t>
            </a:r>
            <a:r>
              <a:rPr lang="es-MX" sz="2400" dirty="0" err="1"/>
              <a:t>instance</a:t>
            </a:r>
            <a:r>
              <a:rPr lang="es-MX" sz="2400" dirty="0"/>
              <a:t> of </a:t>
            </a:r>
            <a:r>
              <a:rPr lang="es-MX" sz="2400" dirty="0" err="1"/>
              <a:t>an</a:t>
            </a:r>
            <a:r>
              <a:rPr lang="es-MX" sz="2400" dirty="0"/>
              <a:t> </a:t>
            </a:r>
            <a:r>
              <a:rPr lang="es-MX" sz="2400" dirty="0" err="1"/>
              <a:t>especific</a:t>
            </a:r>
            <a:r>
              <a:rPr lang="es-MX" sz="2400" dirty="0"/>
              <a:t> </a:t>
            </a:r>
            <a:r>
              <a:rPr lang="es-MX" sz="2400" dirty="0" err="1"/>
              <a:t>class</a:t>
            </a:r>
            <a:r>
              <a:rPr lang="es-MX" sz="2400" dirty="0"/>
              <a:t>, </a:t>
            </a:r>
            <a:r>
              <a:rPr lang="es-MX" sz="2400" dirty="0" err="1"/>
              <a:t>these</a:t>
            </a:r>
            <a:r>
              <a:rPr lang="es-MX" sz="2400" dirty="0"/>
              <a:t> </a:t>
            </a:r>
            <a:r>
              <a:rPr lang="es-MX" sz="2400" dirty="0" err="1"/>
              <a:t>will</a:t>
            </a:r>
            <a:r>
              <a:rPr lang="es-MX" sz="2400" dirty="0"/>
              <a:t> </a:t>
            </a:r>
            <a:r>
              <a:rPr lang="es-MX" sz="2400" dirty="0" err="1"/>
              <a:t>automatically</a:t>
            </a:r>
            <a:r>
              <a:rPr lang="es-MX" sz="2400" dirty="0"/>
              <a:t> be </a:t>
            </a:r>
            <a:r>
              <a:rPr lang="es-MX" sz="2400" dirty="0" err="1"/>
              <a:t>storage</a:t>
            </a:r>
            <a:r>
              <a:rPr lang="es-MX" sz="2400" dirty="0"/>
              <a:t> as </a:t>
            </a:r>
            <a:r>
              <a:rPr lang="es-MX" sz="2400" dirty="0" err="1"/>
              <a:t>registers</a:t>
            </a:r>
            <a:r>
              <a:rPr lang="es-MX" sz="2400" dirty="0"/>
              <a:t> and </a:t>
            </a:r>
            <a:r>
              <a:rPr lang="es-MX" sz="2400" dirty="0" err="1"/>
              <a:t>when</a:t>
            </a:r>
            <a:r>
              <a:rPr lang="es-MX" sz="2400" dirty="0"/>
              <a:t> </a:t>
            </a:r>
            <a:r>
              <a:rPr lang="es-MX" sz="2400" dirty="0" err="1"/>
              <a:t>we</a:t>
            </a:r>
            <a:r>
              <a:rPr lang="es-MX" sz="2400" dirty="0"/>
              <a:t> use </a:t>
            </a:r>
            <a:r>
              <a:rPr lang="es-MX" sz="2400" dirty="0" err="1"/>
              <a:t>them</a:t>
            </a:r>
            <a:r>
              <a:rPr lang="es-MX" sz="2400" dirty="0"/>
              <a:t> </a:t>
            </a:r>
            <a:r>
              <a:rPr lang="es-MX" sz="2400" dirty="0" err="1"/>
              <a:t>or</a:t>
            </a:r>
            <a:r>
              <a:rPr lang="es-MX" sz="2400" dirty="0"/>
              <a:t> </a:t>
            </a:r>
            <a:r>
              <a:rPr lang="es-MX" sz="2400" dirty="0" err="1"/>
              <a:t>change</a:t>
            </a:r>
            <a:r>
              <a:rPr lang="es-MX" sz="2400" dirty="0"/>
              <a:t> </a:t>
            </a:r>
            <a:r>
              <a:rPr lang="es-MX" sz="2400" dirty="0" err="1"/>
              <a:t>them</a:t>
            </a:r>
            <a:r>
              <a:rPr lang="es-MX" sz="2400" dirty="0"/>
              <a:t> </a:t>
            </a:r>
            <a:r>
              <a:rPr lang="es-MX" sz="2400" dirty="0" err="1"/>
              <a:t>those</a:t>
            </a:r>
            <a:r>
              <a:rPr lang="es-MX" sz="2400" dirty="0"/>
              <a:t> </a:t>
            </a:r>
            <a:r>
              <a:rPr lang="es-MX" sz="2400" dirty="0" err="1"/>
              <a:t>registers</a:t>
            </a:r>
            <a:r>
              <a:rPr lang="es-MX" sz="2400" dirty="0"/>
              <a:t> </a:t>
            </a:r>
            <a:r>
              <a:rPr lang="es-MX" sz="2400" dirty="0" err="1"/>
              <a:t>also</a:t>
            </a:r>
            <a:r>
              <a:rPr lang="es-MX" sz="2400" dirty="0"/>
              <a:t> </a:t>
            </a:r>
            <a:r>
              <a:rPr lang="es-MX" sz="2400" dirty="0" err="1"/>
              <a:t>will</a:t>
            </a:r>
            <a:r>
              <a:rPr lang="es-MX" sz="2400" dirty="0"/>
              <a:t> be </a:t>
            </a:r>
            <a:r>
              <a:rPr lang="es-MX" sz="2400" dirty="0" err="1"/>
              <a:t>saved</a:t>
            </a:r>
            <a:r>
              <a:rPr lang="es-MX" sz="2400" dirty="0"/>
              <a:t> in the Data Base.</a:t>
            </a:r>
          </a:p>
          <a:p>
            <a:endParaRPr lang="es-MX" sz="2400" dirty="0"/>
          </a:p>
          <a:p>
            <a:r>
              <a:rPr lang="es-MX" sz="2400" dirty="0"/>
              <a:t>In Django </a:t>
            </a:r>
            <a:r>
              <a:rPr lang="es-MX" sz="2400" dirty="0" err="1"/>
              <a:t>this</a:t>
            </a:r>
            <a:r>
              <a:rPr lang="es-MX" sz="2400" dirty="0"/>
              <a:t> “</a:t>
            </a:r>
            <a:r>
              <a:rPr lang="es-MX" sz="2400" dirty="0" err="1"/>
              <a:t>classes</a:t>
            </a:r>
            <a:r>
              <a:rPr lang="es-MX" sz="2400" dirty="0"/>
              <a:t>” are </a:t>
            </a:r>
            <a:r>
              <a:rPr lang="es-MX" sz="2400" dirty="0" err="1"/>
              <a:t>called</a:t>
            </a:r>
            <a:r>
              <a:rPr lang="es-MX" sz="2400" dirty="0"/>
              <a:t> </a:t>
            </a:r>
            <a:r>
              <a:rPr lang="es-MX" sz="2400" b="1" i="1" dirty="0" err="1"/>
              <a:t>models</a:t>
            </a:r>
            <a:r>
              <a:rPr lang="es-MX" sz="2400" dirty="0"/>
              <a:t>.</a:t>
            </a:r>
          </a:p>
        </p:txBody>
      </p:sp>
    </p:spTree>
    <p:extLst>
      <p:ext uri="{BB962C8B-B14F-4D97-AF65-F5344CB8AC3E}">
        <p14:creationId xmlns:p14="http://schemas.microsoft.com/office/powerpoint/2010/main" val="35436429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74A479C1-B5C4-48BA-BDA2-F41479C48A2B}"/>
              </a:ext>
            </a:extLst>
          </p:cNvPr>
          <p:cNvSpPr>
            <a:spLocks noGrp="1"/>
          </p:cNvSpPr>
          <p:nvPr>
            <p:ph type="title"/>
          </p:nvPr>
        </p:nvSpPr>
        <p:spPr>
          <a:xfrm>
            <a:off x="301658" y="5017008"/>
            <a:ext cx="11576115" cy="1638316"/>
          </a:xfrm>
        </p:spPr>
        <p:txBody>
          <a:bodyPr vert="horz" lIns="91440" tIns="45720" rIns="91440" bIns="45720" rtlCol="0" anchor="b">
            <a:noAutofit/>
          </a:bodyPr>
          <a:lstStyle/>
          <a:p>
            <a:r>
              <a:rPr lang="en-US" sz="2400" dirty="0">
                <a:solidFill>
                  <a:srgbClr val="FFFFFF"/>
                </a:solidFill>
              </a:rPr>
              <a:t>Create a model </a:t>
            </a:r>
            <a:r>
              <a:rPr lang="en-US" sz="2400" b="1" i="1" dirty="0">
                <a:solidFill>
                  <a:srgbClr val="FFFFFF"/>
                </a:solidFill>
              </a:rPr>
              <a:t>Project</a:t>
            </a:r>
            <a:r>
              <a:rPr lang="en-US" sz="2400" dirty="0">
                <a:solidFill>
                  <a:srgbClr val="FFFFFF"/>
                </a:solidFill>
              </a:rPr>
              <a:t> that inheritance from </a:t>
            </a:r>
            <a:r>
              <a:rPr lang="en-US" sz="2400" b="1" i="1" dirty="0" err="1">
                <a:solidFill>
                  <a:srgbClr val="FFFFFF"/>
                </a:solidFill>
              </a:rPr>
              <a:t>models.Model</a:t>
            </a:r>
            <a:r>
              <a:rPr lang="en-US" sz="2400" dirty="0">
                <a:solidFill>
                  <a:srgbClr val="FFFFFF"/>
                </a:solidFill>
              </a:rPr>
              <a:t>.</a:t>
            </a:r>
            <a:br>
              <a:rPr lang="en-US" sz="2400" dirty="0">
                <a:solidFill>
                  <a:srgbClr val="FFFFFF"/>
                </a:solidFill>
              </a:rPr>
            </a:br>
            <a:r>
              <a:rPr lang="en-US" sz="2400" b="1" i="1" dirty="0" err="1">
                <a:solidFill>
                  <a:srgbClr val="FFFFFF"/>
                </a:solidFill>
              </a:rPr>
              <a:t>auto_now_add</a:t>
            </a:r>
            <a:r>
              <a:rPr lang="en-US" sz="2400" b="1" i="1" dirty="0">
                <a:solidFill>
                  <a:srgbClr val="FFFFFF"/>
                </a:solidFill>
              </a:rPr>
              <a:t> </a:t>
            </a:r>
            <a:r>
              <a:rPr lang="en-US" sz="2400" dirty="0">
                <a:solidFill>
                  <a:srgbClr val="FFFFFF"/>
                </a:solidFill>
                <a:sym typeface="Wingdings" panose="05000000000000000000" pitchFamily="2" charset="2"/>
              </a:rPr>
              <a:t> automatically adds current date and time just when the instance is created for the first time.</a:t>
            </a:r>
            <a:br>
              <a:rPr lang="en-US" sz="2400" dirty="0">
                <a:solidFill>
                  <a:srgbClr val="FFFFFF"/>
                </a:solidFill>
              </a:rPr>
            </a:br>
            <a:r>
              <a:rPr lang="en-US" sz="2400" b="1" i="1" dirty="0" err="1">
                <a:solidFill>
                  <a:srgbClr val="FFFFFF"/>
                </a:solidFill>
              </a:rPr>
              <a:t>auto_now</a:t>
            </a:r>
            <a:r>
              <a:rPr lang="en-US" sz="2400" b="1" i="1" dirty="0">
                <a:solidFill>
                  <a:srgbClr val="FFFFFF"/>
                </a:solidFill>
              </a:rPr>
              <a:t> </a:t>
            </a:r>
            <a:r>
              <a:rPr lang="en-US" sz="2400" dirty="0">
                <a:solidFill>
                  <a:srgbClr val="FFFFFF"/>
                </a:solidFill>
                <a:sym typeface="Wingdings" panose="05000000000000000000" pitchFamily="2" charset="2"/>
              </a:rPr>
              <a:t> change the field with the current date and time every time the instance is modified.</a:t>
            </a:r>
            <a:endParaRPr lang="en-US" sz="2400" b="1" i="1" dirty="0">
              <a:solidFill>
                <a:srgbClr val="FFFFFF"/>
              </a:solidFill>
            </a:endParaRPr>
          </a:p>
        </p:txBody>
      </p:sp>
      <p:pic>
        <p:nvPicPr>
          <p:cNvPr id="3" name="Imagen 2">
            <a:extLst>
              <a:ext uri="{FF2B5EF4-FFF2-40B4-BE49-F238E27FC236}">
                <a16:creationId xmlns:a16="http://schemas.microsoft.com/office/drawing/2014/main" id="{460C8DCF-FA79-4B87-805B-742D00CBA3B8}"/>
              </a:ext>
            </a:extLst>
          </p:cNvPr>
          <p:cNvPicPr>
            <a:picLocks noChangeAspect="1"/>
          </p:cNvPicPr>
          <p:nvPr/>
        </p:nvPicPr>
        <p:blipFill rotWithShape="1">
          <a:blip r:embed="rId2"/>
          <a:srcRect t="9121" r="-1" b="18775"/>
          <a:stretch/>
        </p:blipFill>
        <p:spPr>
          <a:xfrm>
            <a:off x="785844" y="643538"/>
            <a:ext cx="10621411" cy="3618586"/>
          </a:xfrm>
          <a:prstGeom prst="rect">
            <a:avLst/>
          </a:prstGeom>
        </p:spPr>
      </p:pic>
      <p:sp>
        <p:nvSpPr>
          <p:cNvPr id="35" name="Rectangle 34">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a:extLst>
              <a:ext uri="{FF2B5EF4-FFF2-40B4-BE49-F238E27FC236}">
                <a16:creationId xmlns:a16="http://schemas.microsoft.com/office/drawing/2014/main" id="{8F9D09C6-0F4B-480E-8130-0B7671B7D333}"/>
              </a:ext>
            </a:extLst>
          </p:cNvPr>
          <p:cNvSpPr/>
          <p:nvPr/>
        </p:nvSpPr>
        <p:spPr>
          <a:xfrm>
            <a:off x="8730516" y="3372608"/>
            <a:ext cx="2261138" cy="26467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Rectángulo 18">
            <a:extLst>
              <a:ext uri="{FF2B5EF4-FFF2-40B4-BE49-F238E27FC236}">
                <a16:creationId xmlns:a16="http://schemas.microsoft.com/office/drawing/2014/main" id="{2B14B3CB-0714-419F-ABBD-42AC2B8ECEED}"/>
              </a:ext>
            </a:extLst>
          </p:cNvPr>
          <p:cNvSpPr/>
          <p:nvPr/>
        </p:nvSpPr>
        <p:spPr>
          <a:xfrm>
            <a:off x="8730516" y="3677140"/>
            <a:ext cx="1704956" cy="2646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804706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AE92C1-876D-455A-8640-9C67227873B7}"/>
              </a:ext>
            </a:extLst>
          </p:cNvPr>
          <p:cNvSpPr>
            <a:spLocks noGrp="1"/>
          </p:cNvSpPr>
          <p:nvPr>
            <p:ph type="title"/>
          </p:nvPr>
        </p:nvSpPr>
        <p:spPr/>
        <p:txBody>
          <a:bodyPr/>
          <a:lstStyle/>
          <a:p>
            <a:pPr algn="ctr"/>
            <a:r>
              <a:rPr lang="es-MX" dirty="0"/>
              <a:t>ADMIN PANEL</a:t>
            </a:r>
          </a:p>
        </p:txBody>
      </p:sp>
    </p:spTree>
    <p:extLst>
      <p:ext uri="{BB962C8B-B14F-4D97-AF65-F5344CB8AC3E}">
        <p14:creationId xmlns:p14="http://schemas.microsoft.com/office/powerpoint/2010/main" val="3346404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1149927"/>
            <a:ext cx="10058400" cy="587433"/>
          </a:xfrm>
        </p:spPr>
        <p:txBody>
          <a:bodyPr>
            <a:noAutofit/>
          </a:bodyPr>
          <a:lstStyle/>
          <a:p>
            <a:r>
              <a:rPr lang="es-MX" sz="3200" dirty="0"/>
              <a:t>CREATE PROJECT</a:t>
            </a:r>
          </a:p>
        </p:txBody>
      </p:sp>
      <p:cxnSp>
        <p:nvCxnSpPr>
          <p:cNvPr id="7" name="Conector recto de flecha 6"/>
          <p:cNvCxnSpPr>
            <a:stCxn id="4" idx="2"/>
          </p:cNvCxnSpPr>
          <p:nvPr/>
        </p:nvCxnSpPr>
        <p:spPr>
          <a:xfrm>
            <a:off x="680544" y="3283087"/>
            <a:ext cx="1439201" cy="887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a:stCxn id="5" idx="2"/>
          </p:cNvCxnSpPr>
          <p:nvPr/>
        </p:nvCxnSpPr>
        <p:spPr>
          <a:xfrm flipH="1">
            <a:off x="9892145" y="3283087"/>
            <a:ext cx="1048789" cy="1074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1399310" y="4219215"/>
            <a:ext cx="2286000" cy="646331"/>
          </a:xfrm>
          <a:prstGeom prst="rect">
            <a:avLst/>
          </a:prstGeom>
          <a:noFill/>
        </p:spPr>
        <p:txBody>
          <a:bodyPr wrap="square" rtlCol="0">
            <a:spAutoFit/>
          </a:bodyPr>
          <a:lstStyle/>
          <a:p>
            <a:r>
              <a:rPr lang="es-MX" dirty="0"/>
              <a:t>VIRTUAL ENVIROMENT</a:t>
            </a:r>
          </a:p>
        </p:txBody>
      </p:sp>
      <p:sp>
        <p:nvSpPr>
          <p:cNvPr id="11" name="CuadroTexto 10"/>
          <p:cNvSpPr txBox="1"/>
          <p:nvPr/>
        </p:nvSpPr>
        <p:spPr>
          <a:xfrm>
            <a:off x="8409710" y="4392020"/>
            <a:ext cx="2286000" cy="923330"/>
          </a:xfrm>
          <a:prstGeom prst="rect">
            <a:avLst/>
          </a:prstGeom>
          <a:noFill/>
        </p:spPr>
        <p:txBody>
          <a:bodyPr wrap="square" rtlCol="0">
            <a:spAutoFit/>
          </a:bodyPr>
          <a:lstStyle/>
          <a:p>
            <a:r>
              <a:rPr lang="es-MX" dirty="0"/>
              <a:t>COMMAND TO CREATE A DJANGO PROJECT</a:t>
            </a:r>
          </a:p>
        </p:txBody>
      </p:sp>
      <p:pic>
        <p:nvPicPr>
          <p:cNvPr id="6" name="Imagen 5"/>
          <p:cNvPicPr>
            <a:picLocks noChangeAspect="1"/>
          </p:cNvPicPr>
          <p:nvPr/>
        </p:nvPicPr>
        <p:blipFill>
          <a:blip r:embed="rId2"/>
          <a:stretch>
            <a:fillRect/>
          </a:stretch>
        </p:blipFill>
        <p:spPr>
          <a:xfrm>
            <a:off x="296540" y="2774175"/>
            <a:ext cx="11659880" cy="408224"/>
          </a:xfrm>
          <a:prstGeom prst="rect">
            <a:avLst/>
          </a:prstGeom>
        </p:spPr>
      </p:pic>
      <p:sp>
        <p:nvSpPr>
          <p:cNvPr id="12" name="Rectángulo 11"/>
          <p:cNvSpPr/>
          <p:nvPr/>
        </p:nvSpPr>
        <p:spPr>
          <a:xfrm>
            <a:off x="155743" y="2673487"/>
            <a:ext cx="1049602"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ángulo 12"/>
          <p:cNvSpPr/>
          <p:nvPr/>
        </p:nvSpPr>
        <p:spPr>
          <a:xfrm>
            <a:off x="8409711" y="2548797"/>
            <a:ext cx="3687506" cy="734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CuadroTexto 13"/>
          <p:cNvSpPr txBox="1"/>
          <p:nvPr/>
        </p:nvSpPr>
        <p:spPr>
          <a:xfrm>
            <a:off x="1981200" y="1911927"/>
            <a:ext cx="7467600" cy="369332"/>
          </a:xfrm>
          <a:prstGeom prst="rect">
            <a:avLst/>
          </a:prstGeom>
          <a:noFill/>
        </p:spPr>
        <p:txBody>
          <a:bodyPr wrap="square" rtlCol="0">
            <a:spAutoFit/>
          </a:bodyPr>
          <a:lstStyle/>
          <a:p>
            <a:pPr algn="ctr"/>
            <a:r>
              <a:rPr lang="es-MX" b="1" i="1" dirty="0" err="1"/>
              <a:t>django-admin</a:t>
            </a:r>
            <a:r>
              <a:rPr lang="es-MX" b="1" i="1" dirty="0"/>
              <a:t> </a:t>
            </a:r>
            <a:r>
              <a:rPr lang="es-MX" b="1" i="1" dirty="0" err="1"/>
              <a:t>startproject</a:t>
            </a:r>
            <a:r>
              <a:rPr lang="es-MX" b="1" i="1" dirty="0"/>
              <a:t> (</a:t>
            </a:r>
            <a:r>
              <a:rPr lang="es-MX" b="1" i="1" dirty="0" err="1"/>
              <a:t>name</a:t>
            </a:r>
            <a:r>
              <a:rPr lang="es-MX" b="1" i="1" dirty="0"/>
              <a:t> of the </a:t>
            </a:r>
            <a:r>
              <a:rPr lang="es-MX" b="1" i="1" dirty="0" err="1"/>
              <a:t>project</a:t>
            </a:r>
            <a:r>
              <a:rPr lang="es-MX" b="1" i="1" dirty="0"/>
              <a:t>)</a:t>
            </a:r>
          </a:p>
        </p:txBody>
      </p:sp>
    </p:spTree>
    <p:extLst>
      <p:ext uri="{BB962C8B-B14F-4D97-AF65-F5344CB8AC3E}">
        <p14:creationId xmlns:p14="http://schemas.microsoft.com/office/powerpoint/2010/main" val="2935007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FDA970E-722A-43ED-ABA9-06C4DE275D65}"/>
              </a:ext>
            </a:extLst>
          </p:cNvPr>
          <p:cNvSpPr txBox="1"/>
          <p:nvPr/>
        </p:nvSpPr>
        <p:spPr>
          <a:xfrm>
            <a:off x="831130" y="1480008"/>
            <a:ext cx="10529740" cy="2554545"/>
          </a:xfrm>
          <a:prstGeom prst="rect">
            <a:avLst/>
          </a:prstGeom>
          <a:noFill/>
        </p:spPr>
        <p:txBody>
          <a:bodyPr wrap="square" rtlCol="0">
            <a:spAutoFit/>
          </a:bodyPr>
          <a:lstStyle/>
          <a:p>
            <a:r>
              <a:rPr lang="es-MX" sz="4000" dirty="0"/>
              <a:t>So </a:t>
            </a:r>
            <a:r>
              <a:rPr lang="es-MX" sz="4000" dirty="0" err="1"/>
              <a:t>we</a:t>
            </a:r>
            <a:r>
              <a:rPr lang="es-MX" sz="4000" dirty="0"/>
              <a:t> can </a:t>
            </a:r>
            <a:r>
              <a:rPr lang="es-MX" sz="4000" dirty="0" err="1"/>
              <a:t>access</a:t>
            </a:r>
            <a:r>
              <a:rPr lang="es-MX" sz="4000" dirty="0"/>
              <a:t> to the </a:t>
            </a:r>
            <a:r>
              <a:rPr lang="es-MX" sz="4000" dirty="0" err="1"/>
              <a:t>admin</a:t>
            </a:r>
            <a:r>
              <a:rPr lang="es-MX" sz="4000" dirty="0"/>
              <a:t> panel, </a:t>
            </a:r>
            <a:r>
              <a:rPr lang="es-MX" sz="4000" dirty="0" err="1"/>
              <a:t>we</a:t>
            </a:r>
            <a:r>
              <a:rPr lang="es-MX" sz="4000" dirty="0"/>
              <a:t> </a:t>
            </a:r>
            <a:r>
              <a:rPr lang="es-MX" sz="4000" dirty="0" err="1"/>
              <a:t>must</a:t>
            </a:r>
            <a:r>
              <a:rPr lang="es-MX" sz="4000" dirty="0"/>
              <a:t> </a:t>
            </a:r>
            <a:r>
              <a:rPr lang="es-MX" sz="4000" dirty="0" err="1"/>
              <a:t>create</a:t>
            </a:r>
            <a:r>
              <a:rPr lang="es-MX" sz="4000" dirty="0"/>
              <a:t> a </a:t>
            </a:r>
            <a:r>
              <a:rPr lang="es-MX" sz="4000" dirty="0" err="1"/>
              <a:t>superuser</a:t>
            </a:r>
            <a:r>
              <a:rPr lang="es-MX" sz="4000" dirty="0"/>
              <a:t>:</a:t>
            </a:r>
          </a:p>
          <a:p>
            <a:endParaRPr lang="es-MX" sz="4000" dirty="0"/>
          </a:p>
          <a:p>
            <a:pPr algn="ctr"/>
            <a:r>
              <a:rPr lang="es-MX" sz="4000" b="1" i="1" u="sng" dirty="0" err="1"/>
              <a:t>python</a:t>
            </a:r>
            <a:r>
              <a:rPr lang="es-MX" sz="4000" b="1" i="1" u="sng" dirty="0"/>
              <a:t> manage.py </a:t>
            </a:r>
            <a:r>
              <a:rPr lang="es-MX" sz="4000" b="1" i="1" u="sng" dirty="0" err="1"/>
              <a:t>createsuperuser</a:t>
            </a:r>
            <a:endParaRPr lang="es-MX" sz="4000" b="1" i="1" u="sng" dirty="0"/>
          </a:p>
        </p:txBody>
      </p:sp>
    </p:spTree>
    <p:extLst>
      <p:ext uri="{BB962C8B-B14F-4D97-AF65-F5344CB8AC3E}">
        <p14:creationId xmlns:p14="http://schemas.microsoft.com/office/powerpoint/2010/main" val="770845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E9699456-AAC9-41A1-B555-F929CC4A0860}"/>
              </a:ext>
            </a:extLst>
          </p:cNvPr>
          <p:cNvSpPr>
            <a:spLocks noGrp="1"/>
          </p:cNvSpPr>
          <p:nvPr>
            <p:ph type="title"/>
          </p:nvPr>
        </p:nvSpPr>
        <p:spPr>
          <a:xfrm>
            <a:off x="1065197" y="5120640"/>
            <a:ext cx="10058400" cy="1574800"/>
          </a:xfrm>
        </p:spPr>
        <p:txBody>
          <a:bodyPr vert="horz" lIns="91440" tIns="45720" rIns="91440" bIns="45720" rtlCol="0" anchor="b">
            <a:normAutofit/>
          </a:bodyPr>
          <a:lstStyle/>
          <a:p>
            <a:r>
              <a:rPr lang="en-US" sz="3600" dirty="0">
                <a:solidFill>
                  <a:srgbClr val="FFFFFF"/>
                </a:solidFill>
              </a:rPr>
              <a:t>And now we can access to the admin panel, but we don’t see our model. For that we need to register our model in the </a:t>
            </a:r>
            <a:r>
              <a:rPr lang="en-US" sz="3600" b="1" i="1" dirty="0">
                <a:solidFill>
                  <a:srgbClr val="FFFFFF"/>
                </a:solidFill>
              </a:rPr>
              <a:t>admin.py</a:t>
            </a:r>
            <a:r>
              <a:rPr lang="en-US" sz="3600" dirty="0">
                <a:solidFill>
                  <a:srgbClr val="FFFFFF"/>
                </a:solidFill>
              </a:rPr>
              <a:t> file</a:t>
            </a:r>
          </a:p>
        </p:txBody>
      </p:sp>
      <p:pic>
        <p:nvPicPr>
          <p:cNvPr id="3" name="Imagen 2">
            <a:extLst>
              <a:ext uri="{FF2B5EF4-FFF2-40B4-BE49-F238E27FC236}">
                <a16:creationId xmlns:a16="http://schemas.microsoft.com/office/drawing/2014/main" id="{EC2564F5-4404-48C4-B6AB-AA8B2608FAF0}"/>
              </a:ext>
            </a:extLst>
          </p:cNvPr>
          <p:cNvPicPr>
            <a:picLocks noChangeAspect="1"/>
          </p:cNvPicPr>
          <p:nvPr/>
        </p:nvPicPr>
        <p:blipFill>
          <a:blip r:embed="rId2"/>
          <a:stretch>
            <a:fillRect/>
          </a:stretch>
        </p:blipFill>
        <p:spPr>
          <a:xfrm>
            <a:off x="963802" y="643538"/>
            <a:ext cx="10265496" cy="3618586"/>
          </a:xfrm>
          <a:prstGeom prst="rect">
            <a:avLst/>
          </a:prstGeom>
        </p:spPr>
      </p:pic>
      <p:sp>
        <p:nvSpPr>
          <p:cNvPr id="18" name="Rectangle 17">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52794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E6BC99A1-DB00-4BBC-ADBF-4D7B698DDB70}"/>
              </a:ext>
            </a:extLst>
          </p:cNvPr>
          <p:cNvSpPr>
            <a:spLocks noGrp="1"/>
          </p:cNvSpPr>
          <p:nvPr>
            <p:ph type="title"/>
          </p:nvPr>
        </p:nvSpPr>
        <p:spPr>
          <a:xfrm>
            <a:off x="1116218" y="5147035"/>
            <a:ext cx="10058400" cy="1478907"/>
          </a:xfrm>
        </p:spPr>
        <p:txBody>
          <a:bodyPr vert="horz" lIns="91440" tIns="45720" rIns="91440" bIns="45720" rtlCol="0" anchor="b">
            <a:normAutofit fontScale="90000"/>
          </a:bodyPr>
          <a:lstStyle/>
          <a:p>
            <a:pPr algn="ctr"/>
            <a:r>
              <a:rPr lang="en-US" sz="3600" dirty="0">
                <a:solidFill>
                  <a:srgbClr val="FFFFFF"/>
                </a:solidFill>
              </a:rPr>
              <a:t>We must import our model and register it with the line:</a:t>
            </a:r>
            <a:br>
              <a:rPr lang="en-US" sz="3600" dirty="0">
                <a:solidFill>
                  <a:srgbClr val="FFFFFF"/>
                </a:solidFill>
              </a:rPr>
            </a:br>
            <a:br>
              <a:rPr lang="en-US" sz="3600" dirty="0">
                <a:solidFill>
                  <a:srgbClr val="FFFFFF"/>
                </a:solidFill>
              </a:rPr>
            </a:br>
            <a:r>
              <a:rPr lang="en-US" sz="3600" b="1" i="1" dirty="0" err="1">
                <a:solidFill>
                  <a:srgbClr val="FFFFFF"/>
                </a:solidFill>
              </a:rPr>
              <a:t>admin.site.register</a:t>
            </a:r>
            <a:r>
              <a:rPr lang="en-US" sz="3600" b="1" i="1" dirty="0">
                <a:solidFill>
                  <a:srgbClr val="FFFFFF"/>
                </a:solidFill>
              </a:rPr>
              <a:t>(</a:t>
            </a:r>
            <a:r>
              <a:rPr lang="en-US" sz="3600" b="1" i="1" dirty="0" err="1">
                <a:solidFill>
                  <a:srgbClr val="FFFFFF"/>
                </a:solidFill>
              </a:rPr>
              <a:t>model_name</a:t>
            </a:r>
            <a:r>
              <a:rPr lang="en-US" sz="3600" b="1" i="1" dirty="0">
                <a:solidFill>
                  <a:srgbClr val="FFFFFF"/>
                </a:solidFill>
              </a:rPr>
              <a:t>)</a:t>
            </a:r>
          </a:p>
        </p:txBody>
      </p:sp>
      <p:pic>
        <p:nvPicPr>
          <p:cNvPr id="3" name="Imagen 2">
            <a:extLst>
              <a:ext uri="{FF2B5EF4-FFF2-40B4-BE49-F238E27FC236}">
                <a16:creationId xmlns:a16="http://schemas.microsoft.com/office/drawing/2014/main" id="{B1815587-1865-4A6E-89B4-096E4CF5F7F2}"/>
              </a:ext>
            </a:extLst>
          </p:cNvPr>
          <p:cNvPicPr>
            <a:picLocks noChangeAspect="1"/>
          </p:cNvPicPr>
          <p:nvPr/>
        </p:nvPicPr>
        <p:blipFill>
          <a:blip r:embed="rId2"/>
          <a:stretch>
            <a:fillRect/>
          </a:stretch>
        </p:blipFill>
        <p:spPr>
          <a:xfrm>
            <a:off x="837536" y="643538"/>
            <a:ext cx="10518027" cy="3618586"/>
          </a:xfrm>
          <a:prstGeom prst="rect">
            <a:avLst/>
          </a:prstGeom>
        </p:spPr>
      </p:pic>
      <p:sp>
        <p:nvSpPr>
          <p:cNvPr id="18" name="Rectangle 17">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90686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8DE2CBED-EE1A-411C-A4B4-0D7F04779D89}"/>
              </a:ext>
            </a:extLst>
          </p:cNvPr>
          <p:cNvPicPr>
            <a:picLocks noChangeAspect="1"/>
          </p:cNvPicPr>
          <p:nvPr/>
        </p:nvPicPr>
        <p:blipFill>
          <a:blip r:embed="rId2"/>
          <a:stretch>
            <a:fillRect/>
          </a:stretch>
        </p:blipFill>
        <p:spPr>
          <a:xfrm>
            <a:off x="633999" y="1844394"/>
            <a:ext cx="6275667" cy="3169212"/>
          </a:xfrm>
          <a:prstGeom prst="rect">
            <a:avLst/>
          </a:prstGeom>
        </p:spPr>
      </p:pic>
      <p:sp>
        <p:nvSpPr>
          <p:cNvPr id="16" name="Rectangle 15">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11AA6515-BE4E-4527-9272-070EB375CAF9}"/>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dirty="0">
                <a:solidFill>
                  <a:srgbClr val="FFFFFF"/>
                </a:solidFill>
              </a:rPr>
              <a:t>And now we have it</a:t>
            </a:r>
          </a:p>
        </p:txBody>
      </p:sp>
      <p:sp>
        <p:nvSpPr>
          <p:cNvPr id="18" name="Rectangle 17">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513136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AE92C1-876D-455A-8640-9C67227873B7}"/>
              </a:ext>
            </a:extLst>
          </p:cNvPr>
          <p:cNvSpPr>
            <a:spLocks noGrp="1"/>
          </p:cNvSpPr>
          <p:nvPr>
            <p:ph type="title"/>
          </p:nvPr>
        </p:nvSpPr>
        <p:spPr/>
        <p:txBody>
          <a:bodyPr/>
          <a:lstStyle/>
          <a:p>
            <a:pPr algn="ctr"/>
            <a:r>
              <a:rPr lang="es-MX" dirty="0"/>
              <a:t>CUSTOM ADMIN PANEL (1)</a:t>
            </a:r>
          </a:p>
        </p:txBody>
      </p:sp>
    </p:spTree>
    <p:extLst>
      <p:ext uri="{BB962C8B-B14F-4D97-AF65-F5344CB8AC3E}">
        <p14:creationId xmlns:p14="http://schemas.microsoft.com/office/powerpoint/2010/main" val="2598721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64479A59-B4BA-4769-8BBB-0B6BE05C0C38}"/>
              </a:ext>
            </a:extLst>
          </p:cNvPr>
          <p:cNvPicPr>
            <a:picLocks noChangeAspect="1"/>
          </p:cNvPicPr>
          <p:nvPr/>
        </p:nvPicPr>
        <p:blipFill>
          <a:blip r:embed="rId2"/>
          <a:stretch>
            <a:fillRect/>
          </a:stretch>
        </p:blipFill>
        <p:spPr>
          <a:xfrm>
            <a:off x="633999" y="675551"/>
            <a:ext cx="6275667" cy="5506898"/>
          </a:xfrm>
          <a:prstGeom prst="rect">
            <a:avLst/>
          </a:prstGeom>
        </p:spPr>
      </p:pic>
      <p:sp>
        <p:nvSpPr>
          <p:cNvPr id="16" name="Rectangle 15">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CuadroTexto 1">
            <a:extLst>
              <a:ext uri="{FF2B5EF4-FFF2-40B4-BE49-F238E27FC236}">
                <a16:creationId xmlns:a16="http://schemas.microsoft.com/office/drawing/2014/main" id="{7008DE08-9235-457F-8FFE-DAB6ADC5E9BE}"/>
              </a:ext>
            </a:extLst>
          </p:cNvPr>
          <p:cNvSpPr txBox="1"/>
          <p:nvPr/>
        </p:nvSpPr>
        <p:spPr>
          <a:xfrm>
            <a:off x="7878272" y="1107440"/>
            <a:ext cx="3659246" cy="4787519"/>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3700" spc="-50" dirty="0">
                <a:solidFill>
                  <a:srgbClr val="FFFFFF"/>
                </a:solidFill>
                <a:latin typeface="+mj-lt"/>
                <a:ea typeface="+mj-ea"/>
                <a:cs typeface="+mj-cs"/>
              </a:rPr>
              <a:t>By now, we can create a project in the admin panel of </a:t>
            </a:r>
            <a:r>
              <a:rPr lang="en-US" sz="3700" spc="-50" dirty="0" err="1">
                <a:solidFill>
                  <a:srgbClr val="FFFFFF"/>
                </a:solidFill>
                <a:latin typeface="+mj-lt"/>
                <a:ea typeface="+mj-ea"/>
                <a:cs typeface="+mj-cs"/>
              </a:rPr>
              <a:t>django</a:t>
            </a:r>
            <a:r>
              <a:rPr lang="en-US" sz="3700" spc="-50" dirty="0">
                <a:solidFill>
                  <a:srgbClr val="FFFFFF"/>
                </a:solidFill>
                <a:latin typeface="+mj-lt"/>
                <a:ea typeface="+mj-ea"/>
                <a:cs typeface="+mj-cs"/>
              </a:rPr>
              <a:t>, but what we got is this:</a:t>
            </a:r>
          </a:p>
          <a:p>
            <a:pPr defTabSz="914400">
              <a:lnSpc>
                <a:spcPct val="85000"/>
              </a:lnSpc>
              <a:spcBef>
                <a:spcPct val="0"/>
              </a:spcBef>
              <a:spcAft>
                <a:spcPts val="600"/>
              </a:spcAft>
            </a:pPr>
            <a:endParaRPr lang="en-US" sz="3700" spc="-50" dirty="0">
              <a:solidFill>
                <a:srgbClr val="FFFFFF"/>
              </a:solidFill>
              <a:latin typeface="+mj-lt"/>
              <a:ea typeface="+mj-ea"/>
              <a:cs typeface="+mj-cs"/>
            </a:endParaRPr>
          </a:p>
          <a:p>
            <a:pPr defTabSz="914400">
              <a:lnSpc>
                <a:spcPct val="85000"/>
              </a:lnSpc>
              <a:spcBef>
                <a:spcPct val="0"/>
              </a:spcBef>
              <a:spcAft>
                <a:spcPts val="600"/>
              </a:spcAft>
            </a:pPr>
            <a:r>
              <a:rPr lang="en-US" sz="3700" b="1" i="1" spc="-50" dirty="0">
                <a:solidFill>
                  <a:srgbClr val="FFFFFF"/>
                </a:solidFill>
                <a:latin typeface="+mj-lt"/>
                <a:ea typeface="+mj-ea"/>
                <a:cs typeface="+mj-cs"/>
              </a:rPr>
              <a:t>Project object (1)</a:t>
            </a:r>
          </a:p>
          <a:p>
            <a:pPr defTabSz="914400">
              <a:lnSpc>
                <a:spcPct val="85000"/>
              </a:lnSpc>
              <a:spcBef>
                <a:spcPct val="0"/>
              </a:spcBef>
              <a:spcAft>
                <a:spcPts val="600"/>
              </a:spcAft>
            </a:pPr>
            <a:endParaRPr lang="en-US" sz="3700" spc="-50" dirty="0">
              <a:solidFill>
                <a:srgbClr val="FFFFFF"/>
              </a:solidFill>
              <a:latin typeface="+mj-lt"/>
              <a:ea typeface="+mj-ea"/>
              <a:cs typeface="+mj-cs"/>
            </a:endParaRPr>
          </a:p>
          <a:p>
            <a:pPr defTabSz="914400">
              <a:lnSpc>
                <a:spcPct val="85000"/>
              </a:lnSpc>
              <a:spcBef>
                <a:spcPct val="0"/>
              </a:spcBef>
              <a:spcAft>
                <a:spcPts val="600"/>
              </a:spcAft>
            </a:pPr>
            <a:endParaRPr lang="en-US" sz="3700" spc="-50" dirty="0">
              <a:solidFill>
                <a:srgbClr val="FFFFFF"/>
              </a:solidFill>
              <a:latin typeface="+mj-lt"/>
              <a:ea typeface="+mj-ea"/>
              <a:cs typeface="+mj-cs"/>
            </a:endParaRPr>
          </a:p>
        </p:txBody>
      </p:sp>
      <p:sp>
        <p:nvSpPr>
          <p:cNvPr id="18" name="Rectangle 17">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9898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9">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0D7065E5-44C7-4BE3-80A2-B5E58441E1B3}"/>
              </a:ext>
            </a:extLst>
          </p:cNvPr>
          <p:cNvSpPr txBox="1"/>
          <p:nvPr/>
        </p:nvSpPr>
        <p:spPr>
          <a:xfrm>
            <a:off x="633999" y="4550229"/>
            <a:ext cx="10909073" cy="1057655"/>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200" spc="-50">
                <a:solidFill>
                  <a:schemeClr val="tx1">
                    <a:lumMod val="85000"/>
                    <a:lumOff val="15000"/>
                  </a:schemeClr>
                </a:solidFill>
                <a:latin typeface="+mj-lt"/>
                <a:ea typeface="+mj-ea"/>
                <a:cs typeface="+mj-cs"/>
              </a:rPr>
              <a:t>And if we want to open the image, it doesn’t work.</a:t>
            </a:r>
          </a:p>
        </p:txBody>
      </p:sp>
      <p:pic>
        <p:nvPicPr>
          <p:cNvPr id="4" name="Imagen 3" descr="Captura de pantalla de un celular&#10;&#10;Descripción generada automáticamente">
            <a:extLst>
              <a:ext uri="{FF2B5EF4-FFF2-40B4-BE49-F238E27FC236}">
                <a16:creationId xmlns:a16="http://schemas.microsoft.com/office/drawing/2014/main" id="{77F29678-1FCB-4A27-871A-3223B6A283E2}"/>
              </a:ext>
            </a:extLst>
          </p:cNvPr>
          <p:cNvPicPr>
            <a:picLocks noChangeAspect="1"/>
          </p:cNvPicPr>
          <p:nvPr/>
        </p:nvPicPr>
        <p:blipFill>
          <a:blip r:embed="rId2"/>
          <a:stretch>
            <a:fillRect/>
          </a:stretch>
        </p:blipFill>
        <p:spPr>
          <a:xfrm>
            <a:off x="635457" y="2024501"/>
            <a:ext cx="5131653" cy="833893"/>
          </a:xfrm>
          <a:prstGeom prst="rect">
            <a:avLst/>
          </a:prstGeom>
        </p:spPr>
      </p:pic>
      <p:sp>
        <p:nvSpPr>
          <p:cNvPr id="24" name="Rectangle 23">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descr="Captura de pantalla de un celular&#10;&#10;Descripción generada automáticamente">
            <a:extLst>
              <a:ext uri="{FF2B5EF4-FFF2-40B4-BE49-F238E27FC236}">
                <a16:creationId xmlns:a16="http://schemas.microsoft.com/office/drawing/2014/main" id="{A5F0EB47-AACF-4496-AE91-D3492864C292}"/>
              </a:ext>
            </a:extLst>
          </p:cNvPr>
          <p:cNvPicPr>
            <a:picLocks noChangeAspect="1"/>
          </p:cNvPicPr>
          <p:nvPr/>
        </p:nvPicPr>
        <p:blipFill>
          <a:blip r:embed="rId3"/>
          <a:stretch>
            <a:fillRect/>
          </a:stretch>
        </p:blipFill>
        <p:spPr>
          <a:xfrm>
            <a:off x="6424891" y="640080"/>
            <a:ext cx="2652647" cy="3602736"/>
          </a:xfrm>
          <a:prstGeom prst="rect">
            <a:avLst/>
          </a:prstGeom>
          <a:ln>
            <a:solidFill>
              <a:schemeClr val="tx1"/>
            </a:solidFill>
          </a:ln>
        </p:spPr>
      </p:pic>
      <p:cxnSp>
        <p:nvCxnSpPr>
          <p:cNvPr id="26" name="Straight Connector 25">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854722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F36CB659-ABC8-4FFC-BEC4-6D094945C769}"/>
              </a:ext>
            </a:extLst>
          </p:cNvPr>
          <p:cNvPicPr>
            <a:picLocks noChangeAspect="1"/>
          </p:cNvPicPr>
          <p:nvPr/>
        </p:nvPicPr>
        <p:blipFill>
          <a:blip r:embed="rId2"/>
          <a:stretch>
            <a:fillRect/>
          </a:stretch>
        </p:blipFill>
        <p:spPr>
          <a:xfrm>
            <a:off x="733990" y="1471670"/>
            <a:ext cx="6275667" cy="3100330"/>
          </a:xfrm>
          <a:prstGeom prst="rect">
            <a:avLst/>
          </a:prstGeom>
        </p:spPr>
      </p:pic>
      <p:sp>
        <p:nvSpPr>
          <p:cNvPr id="16" name="Rectangle 15">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E8732D1-C1A7-472A-B7DC-A74DA62A2A83}"/>
              </a:ext>
            </a:extLst>
          </p:cNvPr>
          <p:cNvSpPr>
            <a:spLocks noGrp="1"/>
          </p:cNvSpPr>
          <p:nvPr>
            <p:ph type="title"/>
          </p:nvPr>
        </p:nvSpPr>
        <p:spPr>
          <a:xfrm>
            <a:off x="8076230" y="1474718"/>
            <a:ext cx="3659246" cy="2595659"/>
          </a:xfrm>
        </p:spPr>
        <p:txBody>
          <a:bodyPr vert="horz" lIns="91440" tIns="45720" rIns="91440" bIns="45720" rtlCol="0" anchor="b">
            <a:noAutofit/>
          </a:bodyPr>
          <a:lstStyle/>
          <a:p>
            <a:r>
              <a:rPr lang="en-US" sz="2800" dirty="0">
                <a:solidFill>
                  <a:srgbClr val="FFFFFF"/>
                </a:solidFill>
              </a:rPr>
              <a:t>By default we see (in our </a:t>
            </a:r>
            <a:r>
              <a:rPr lang="en-US" sz="2800" b="1" i="1" dirty="0">
                <a:solidFill>
                  <a:srgbClr val="FFFFFF"/>
                </a:solidFill>
              </a:rPr>
              <a:t>app.py</a:t>
            </a:r>
            <a:r>
              <a:rPr lang="en-US" sz="2800" dirty="0">
                <a:solidFill>
                  <a:srgbClr val="FFFFFF"/>
                </a:solidFill>
              </a:rPr>
              <a:t> file) that there is a class with the name “portfolio” (which is the name of the app we are)…</a:t>
            </a:r>
          </a:p>
        </p:txBody>
      </p:sp>
      <p:sp>
        <p:nvSpPr>
          <p:cNvPr id="18" name="Rectangle 17">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65271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E8732D1-C1A7-472A-B7DC-A74DA62A2A83}"/>
              </a:ext>
            </a:extLst>
          </p:cNvPr>
          <p:cNvSpPr>
            <a:spLocks noGrp="1"/>
          </p:cNvSpPr>
          <p:nvPr>
            <p:ph type="title"/>
          </p:nvPr>
        </p:nvSpPr>
        <p:spPr>
          <a:xfrm>
            <a:off x="7984790" y="1737213"/>
            <a:ext cx="3659246" cy="3210707"/>
          </a:xfrm>
        </p:spPr>
        <p:txBody>
          <a:bodyPr vert="horz" lIns="91440" tIns="45720" rIns="91440" bIns="45720" rtlCol="0" anchor="b">
            <a:noAutofit/>
          </a:bodyPr>
          <a:lstStyle/>
          <a:p>
            <a:r>
              <a:rPr lang="en-US" sz="2800" dirty="0">
                <a:solidFill>
                  <a:srgbClr val="FFFFFF"/>
                </a:solidFill>
              </a:rPr>
              <a:t>We cannot change this just like that, we must add an extended field called </a:t>
            </a:r>
            <a:r>
              <a:rPr lang="en-US" sz="2800" b="1" i="1" dirty="0" err="1">
                <a:solidFill>
                  <a:srgbClr val="FFFFFF"/>
                </a:solidFill>
              </a:rPr>
              <a:t>verbose_name</a:t>
            </a:r>
            <a:r>
              <a:rPr lang="en-US" sz="2800" dirty="0">
                <a:solidFill>
                  <a:srgbClr val="FFFFFF"/>
                </a:solidFill>
              </a:rPr>
              <a:t> that allows us to define a </a:t>
            </a:r>
            <a:r>
              <a:rPr lang="en-US" sz="2800" b="1" i="1" u="sng" dirty="0">
                <a:solidFill>
                  <a:srgbClr val="FFFFFF"/>
                </a:solidFill>
              </a:rPr>
              <a:t>public name </a:t>
            </a:r>
            <a:r>
              <a:rPr lang="en-US" sz="2800" dirty="0">
                <a:solidFill>
                  <a:srgbClr val="FFFFFF"/>
                </a:solidFill>
              </a:rPr>
              <a:t>to our app.</a:t>
            </a:r>
            <a:br>
              <a:rPr lang="en-US" sz="2800" dirty="0">
                <a:solidFill>
                  <a:srgbClr val="FFFFFF"/>
                </a:solidFill>
              </a:rPr>
            </a:br>
            <a:br>
              <a:rPr lang="en-US" sz="2800" dirty="0">
                <a:solidFill>
                  <a:srgbClr val="FFFFFF"/>
                </a:solidFill>
              </a:rPr>
            </a:br>
            <a:r>
              <a:rPr lang="en-US" sz="2800" dirty="0">
                <a:solidFill>
                  <a:srgbClr val="FFFFFF"/>
                </a:solidFill>
              </a:rPr>
              <a:t>And once we’ve done that, we must say to Django to use this app configuration</a:t>
            </a:r>
          </a:p>
        </p:txBody>
      </p:sp>
      <p:sp>
        <p:nvSpPr>
          <p:cNvPr id="18" name="Rectangle 17">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Imagen 4">
            <a:extLst>
              <a:ext uri="{FF2B5EF4-FFF2-40B4-BE49-F238E27FC236}">
                <a16:creationId xmlns:a16="http://schemas.microsoft.com/office/drawing/2014/main" id="{700EF767-ADDE-465B-A574-CD186EDF26D9}"/>
              </a:ext>
            </a:extLst>
          </p:cNvPr>
          <p:cNvPicPr>
            <a:picLocks noChangeAspect="1"/>
          </p:cNvPicPr>
          <p:nvPr/>
        </p:nvPicPr>
        <p:blipFill>
          <a:blip r:embed="rId2"/>
          <a:stretch>
            <a:fillRect/>
          </a:stretch>
        </p:blipFill>
        <p:spPr>
          <a:xfrm>
            <a:off x="782233" y="2118934"/>
            <a:ext cx="5992440" cy="2224466"/>
          </a:xfrm>
          <a:prstGeom prst="rect">
            <a:avLst/>
          </a:prstGeom>
        </p:spPr>
      </p:pic>
    </p:spTree>
    <p:extLst>
      <p:ext uri="{BB962C8B-B14F-4D97-AF65-F5344CB8AC3E}">
        <p14:creationId xmlns:p14="http://schemas.microsoft.com/office/powerpoint/2010/main" val="24015104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E8732D1-C1A7-472A-B7DC-A74DA62A2A83}"/>
              </a:ext>
            </a:extLst>
          </p:cNvPr>
          <p:cNvSpPr>
            <a:spLocks noGrp="1"/>
          </p:cNvSpPr>
          <p:nvPr>
            <p:ph type="title"/>
          </p:nvPr>
        </p:nvSpPr>
        <p:spPr>
          <a:xfrm>
            <a:off x="8076230" y="986141"/>
            <a:ext cx="3659246" cy="4723379"/>
          </a:xfrm>
        </p:spPr>
        <p:txBody>
          <a:bodyPr vert="horz" lIns="91440" tIns="45720" rIns="91440" bIns="45720" rtlCol="0" anchor="b">
            <a:noAutofit/>
          </a:bodyPr>
          <a:lstStyle/>
          <a:p>
            <a:r>
              <a:rPr lang="en-US" sz="2800" dirty="0">
                <a:solidFill>
                  <a:srgbClr val="FFFFFF"/>
                </a:solidFill>
              </a:rPr>
              <a:t>And once we’ve done that, we must say to Django to use this app configuration in the </a:t>
            </a:r>
            <a:r>
              <a:rPr lang="en-US" sz="2800" b="1" i="1" dirty="0">
                <a:solidFill>
                  <a:srgbClr val="FFFFFF"/>
                </a:solidFill>
              </a:rPr>
              <a:t>settings.py</a:t>
            </a:r>
            <a:r>
              <a:rPr lang="en-US" sz="2800" dirty="0">
                <a:solidFill>
                  <a:srgbClr val="FFFFFF"/>
                </a:solidFill>
              </a:rPr>
              <a:t> file like is shown in the images.</a:t>
            </a:r>
            <a:br>
              <a:rPr lang="en-US" sz="2800" dirty="0">
                <a:solidFill>
                  <a:srgbClr val="FFFFFF"/>
                </a:solidFill>
              </a:rPr>
            </a:br>
            <a:br>
              <a:rPr lang="en-US" sz="2800" dirty="0">
                <a:solidFill>
                  <a:srgbClr val="FFFFFF"/>
                </a:solidFill>
              </a:rPr>
            </a:br>
            <a:r>
              <a:rPr lang="en-US" sz="2800" dirty="0">
                <a:solidFill>
                  <a:srgbClr val="FFFFFF"/>
                </a:solidFill>
              </a:rPr>
              <a:t>We access to the app folder from our portfolio app and finally we access to the class with the configuration we just made.</a:t>
            </a:r>
          </a:p>
        </p:txBody>
      </p:sp>
      <p:sp>
        <p:nvSpPr>
          <p:cNvPr id="18" name="Rectangle 17">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Imagen 10">
            <a:extLst>
              <a:ext uri="{FF2B5EF4-FFF2-40B4-BE49-F238E27FC236}">
                <a16:creationId xmlns:a16="http://schemas.microsoft.com/office/drawing/2014/main" id="{BE2A0A54-C956-4C06-8F88-EC313676430D}"/>
              </a:ext>
            </a:extLst>
          </p:cNvPr>
          <p:cNvPicPr>
            <a:picLocks noChangeAspect="1"/>
          </p:cNvPicPr>
          <p:nvPr/>
        </p:nvPicPr>
        <p:blipFill>
          <a:blip r:embed="rId2"/>
          <a:stretch>
            <a:fillRect/>
          </a:stretch>
        </p:blipFill>
        <p:spPr>
          <a:xfrm>
            <a:off x="1727705" y="228600"/>
            <a:ext cx="3867274" cy="3247050"/>
          </a:xfrm>
          <a:prstGeom prst="rect">
            <a:avLst/>
          </a:prstGeom>
        </p:spPr>
      </p:pic>
      <p:pic>
        <p:nvPicPr>
          <p:cNvPr id="3" name="Imagen 2">
            <a:extLst>
              <a:ext uri="{FF2B5EF4-FFF2-40B4-BE49-F238E27FC236}">
                <a16:creationId xmlns:a16="http://schemas.microsoft.com/office/drawing/2014/main" id="{AC0B6DB4-CB30-439D-8C06-8CC3AC517F30}"/>
              </a:ext>
            </a:extLst>
          </p:cNvPr>
          <p:cNvPicPr>
            <a:picLocks noChangeAspect="1"/>
          </p:cNvPicPr>
          <p:nvPr/>
        </p:nvPicPr>
        <p:blipFill>
          <a:blip r:embed="rId3"/>
          <a:stretch>
            <a:fillRect/>
          </a:stretch>
        </p:blipFill>
        <p:spPr>
          <a:xfrm>
            <a:off x="1727705" y="3602077"/>
            <a:ext cx="3867274" cy="3027323"/>
          </a:xfrm>
          <a:prstGeom prst="rect">
            <a:avLst/>
          </a:prstGeom>
        </p:spPr>
      </p:pic>
      <p:sp>
        <p:nvSpPr>
          <p:cNvPr id="4" name="CuadroTexto 3">
            <a:extLst>
              <a:ext uri="{FF2B5EF4-FFF2-40B4-BE49-F238E27FC236}">
                <a16:creationId xmlns:a16="http://schemas.microsoft.com/office/drawing/2014/main" id="{805C2DBD-C40B-468C-BF9D-0F79E227320F}"/>
              </a:ext>
            </a:extLst>
          </p:cNvPr>
          <p:cNvSpPr txBox="1"/>
          <p:nvPr/>
        </p:nvSpPr>
        <p:spPr>
          <a:xfrm>
            <a:off x="5750560" y="955040"/>
            <a:ext cx="1806346" cy="369332"/>
          </a:xfrm>
          <a:prstGeom prst="rect">
            <a:avLst/>
          </a:prstGeom>
          <a:noFill/>
        </p:spPr>
        <p:txBody>
          <a:bodyPr wrap="square" rtlCol="0">
            <a:spAutoFit/>
          </a:bodyPr>
          <a:lstStyle/>
          <a:p>
            <a:r>
              <a:rPr lang="es-MX" dirty="0"/>
              <a:t>BEFORE</a:t>
            </a:r>
          </a:p>
        </p:txBody>
      </p:sp>
      <p:sp>
        <p:nvSpPr>
          <p:cNvPr id="13" name="CuadroTexto 12">
            <a:extLst>
              <a:ext uri="{FF2B5EF4-FFF2-40B4-BE49-F238E27FC236}">
                <a16:creationId xmlns:a16="http://schemas.microsoft.com/office/drawing/2014/main" id="{13949201-2760-4E1D-88B2-23B26A686CF1}"/>
              </a:ext>
            </a:extLst>
          </p:cNvPr>
          <p:cNvSpPr txBox="1"/>
          <p:nvPr/>
        </p:nvSpPr>
        <p:spPr>
          <a:xfrm>
            <a:off x="5750560" y="4715392"/>
            <a:ext cx="1806346" cy="369332"/>
          </a:xfrm>
          <a:prstGeom prst="rect">
            <a:avLst/>
          </a:prstGeom>
          <a:noFill/>
        </p:spPr>
        <p:txBody>
          <a:bodyPr wrap="square" rtlCol="0">
            <a:spAutoFit/>
          </a:bodyPr>
          <a:lstStyle/>
          <a:p>
            <a:r>
              <a:rPr lang="es-MX" dirty="0"/>
              <a:t>AFTER</a:t>
            </a:r>
          </a:p>
        </p:txBody>
      </p:sp>
      <p:sp>
        <p:nvSpPr>
          <p:cNvPr id="15" name="Rectángulo 14">
            <a:extLst>
              <a:ext uri="{FF2B5EF4-FFF2-40B4-BE49-F238E27FC236}">
                <a16:creationId xmlns:a16="http://schemas.microsoft.com/office/drawing/2014/main" id="{38F4887E-74F3-41EC-8C82-E124C5756F0C}"/>
              </a:ext>
            </a:extLst>
          </p:cNvPr>
          <p:cNvSpPr/>
          <p:nvPr/>
        </p:nvSpPr>
        <p:spPr>
          <a:xfrm>
            <a:off x="2226020" y="6067167"/>
            <a:ext cx="3288659" cy="3311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ángulo 16">
            <a:extLst>
              <a:ext uri="{FF2B5EF4-FFF2-40B4-BE49-F238E27FC236}">
                <a16:creationId xmlns:a16="http://schemas.microsoft.com/office/drawing/2014/main" id="{0A2F4110-2AF4-47AC-9B9E-8D9217A3F14E}"/>
              </a:ext>
            </a:extLst>
          </p:cNvPr>
          <p:cNvSpPr/>
          <p:nvPr/>
        </p:nvSpPr>
        <p:spPr>
          <a:xfrm>
            <a:off x="2226020" y="2836012"/>
            <a:ext cx="1233617" cy="306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176344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MX" sz="3200" dirty="0"/>
              <a:t>INSTALL PYLINT (SIRVE PARA LA SINTAXIS QUE NOS MUESTRA EL EDITOR, SIEMPRE INSTALARLA CUANDO HACEMOS NUEVOS ENTORNOS VIRTUALES)</a:t>
            </a:r>
          </a:p>
        </p:txBody>
      </p:sp>
      <p:pic>
        <p:nvPicPr>
          <p:cNvPr id="3" name="Imagen 2"/>
          <p:cNvPicPr>
            <a:picLocks noChangeAspect="1"/>
          </p:cNvPicPr>
          <p:nvPr/>
        </p:nvPicPr>
        <p:blipFill>
          <a:blip r:embed="rId2"/>
          <a:stretch>
            <a:fillRect/>
          </a:stretch>
        </p:blipFill>
        <p:spPr>
          <a:xfrm>
            <a:off x="155743" y="2811592"/>
            <a:ext cx="11941474" cy="333391"/>
          </a:xfrm>
          <a:prstGeom prst="rect">
            <a:avLst/>
          </a:prstGeom>
        </p:spPr>
      </p:pic>
      <p:sp>
        <p:nvSpPr>
          <p:cNvPr id="4" name="Rectángulo 3"/>
          <p:cNvSpPr/>
          <p:nvPr/>
        </p:nvSpPr>
        <p:spPr>
          <a:xfrm>
            <a:off x="155743" y="2673487"/>
            <a:ext cx="1049602"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ectángulo 4"/>
          <p:cNvSpPr/>
          <p:nvPr/>
        </p:nvSpPr>
        <p:spPr>
          <a:xfrm>
            <a:off x="9784651" y="2548797"/>
            <a:ext cx="2312565" cy="734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 name="Conector recto de flecha 6"/>
          <p:cNvCxnSpPr>
            <a:stCxn id="4" idx="2"/>
          </p:cNvCxnSpPr>
          <p:nvPr/>
        </p:nvCxnSpPr>
        <p:spPr>
          <a:xfrm>
            <a:off x="680544" y="3283087"/>
            <a:ext cx="1439201" cy="887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a:stCxn id="5" idx="2"/>
          </p:cNvCxnSpPr>
          <p:nvPr/>
        </p:nvCxnSpPr>
        <p:spPr>
          <a:xfrm flipH="1">
            <a:off x="9892145" y="3283087"/>
            <a:ext cx="1048789" cy="1074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1399310" y="4219215"/>
            <a:ext cx="2286000" cy="646331"/>
          </a:xfrm>
          <a:prstGeom prst="rect">
            <a:avLst/>
          </a:prstGeom>
          <a:noFill/>
        </p:spPr>
        <p:txBody>
          <a:bodyPr wrap="square" rtlCol="0">
            <a:spAutoFit/>
          </a:bodyPr>
          <a:lstStyle/>
          <a:p>
            <a:r>
              <a:rPr lang="es-MX" dirty="0"/>
              <a:t>VIRTUAL ENVIROMENT</a:t>
            </a:r>
          </a:p>
        </p:txBody>
      </p:sp>
      <p:sp>
        <p:nvSpPr>
          <p:cNvPr id="11" name="CuadroTexto 10"/>
          <p:cNvSpPr txBox="1"/>
          <p:nvPr/>
        </p:nvSpPr>
        <p:spPr>
          <a:xfrm>
            <a:off x="8409710" y="4392020"/>
            <a:ext cx="2286000" cy="646331"/>
          </a:xfrm>
          <a:prstGeom prst="rect">
            <a:avLst/>
          </a:prstGeom>
          <a:noFill/>
        </p:spPr>
        <p:txBody>
          <a:bodyPr wrap="square" rtlCol="0">
            <a:spAutoFit/>
          </a:bodyPr>
          <a:lstStyle/>
          <a:p>
            <a:r>
              <a:rPr lang="es-MX" dirty="0"/>
              <a:t>COMMAND TO INSTALL PYLINT</a:t>
            </a:r>
          </a:p>
        </p:txBody>
      </p:sp>
      <p:sp>
        <p:nvSpPr>
          <p:cNvPr id="12" name="CuadroTexto 11"/>
          <p:cNvSpPr txBox="1"/>
          <p:nvPr/>
        </p:nvSpPr>
        <p:spPr>
          <a:xfrm>
            <a:off x="1981200" y="2126197"/>
            <a:ext cx="7467600" cy="369332"/>
          </a:xfrm>
          <a:prstGeom prst="rect">
            <a:avLst/>
          </a:prstGeom>
          <a:noFill/>
        </p:spPr>
        <p:txBody>
          <a:bodyPr wrap="square" rtlCol="0">
            <a:spAutoFit/>
          </a:bodyPr>
          <a:lstStyle/>
          <a:p>
            <a:pPr algn="ctr"/>
            <a:r>
              <a:rPr lang="es-MX" b="1" i="1" dirty="0" err="1"/>
              <a:t>conda</a:t>
            </a:r>
            <a:r>
              <a:rPr lang="es-MX" b="1" i="1" dirty="0"/>
              <a:t> </a:t>
            </a:r>
            <a:r>
              <a:rPr lang="es-MX" b="1" i="1" dirty="0" err="1"/>
              <a:t>install</a:t>
            </a:r>
            <a:r>
              <a:rPr lang="es-MX" b="1" i="1" dirty="0"/>
              <a:t> </a:t>
            </a:r>
            <a:r>
              <a:rPr lang="es-MX" b="1" i="1" dirty="0" err="1"/>
              <a:t>pylint</a:t>
            </a:r>
            <a:endParaRPr lang="es-MX" b="1" i="1" dirty="0"/>
          </a:p>
        </p:txBody>
      </p:sp>
    </p:spTree>
    <p:extLst>
      <p:ext uri="{BB962C8B-B14F-4D97-AF65-F5344CB8AC3E}">
        <p14:creationId xmlns:p14="http://schemas.microsoft.com/office/powerpoint/2010/main" val="39833017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791A29-05C5-437E-8C79-066051372883}"/>
              </a:ext>
            </a:extLst>
          </p:cNvPr>
          <p:cNvSpPr>
            <a:spLocks noGrp="1"/>
          </p:cNvSpPr>
          <p:nvPr>
            <p:ph type="title"/>
          </p:nvPr>
        </p:nvSpPr>
        <p:spPr>
          <a:xfrm>
            <a:off x="1066800" y="258323"/>
            <a:ext cx="10058400" cy="1450757"/>
          </a:xfrm>
        </p:spPr>
        <p:txBody>
          <a:bodyPr>
            <a:noAutofit/>
          </a:bodyPr>
          <a:lstStyle/>
          <a:p>
            <a:r>
              <a:rPr lang="es-MX" sz="3600" dirty="0"/>
              <a:t>So </a:t>
            </a:r>
            <a:r>
              <a:rPr lang="es-MX" sz="3600" dirty="0" err="1"/>
              <a:t>instead</a:t>
            </a:r>
            <a:r>
              <a:rPr lang="es-MX" sz="3600" dirty="0"/>
              <a:t> of use the </a:t>
            </a:r>
            <a:r>
              <a:rPr lang="es-MX" sz="3600" dirty="0" err="1"/>
              <a:t>last</a:t>
            </a:r>
            <a:r>
              <a:rPr lang="es-MX" sz="3600" dirty="0"/>
              <a:t> </a:t>
            </a:r>
            <a:r>
              <a:rPr lang="es-MX" sz="3600" dirty="0" err="1"/>
              <a:t>name</a:t>
            </a:r>
            <a:r>
              <a:rPr lang="es-MX" sz="3600" dirty="0"/>
              <a:t> ‘Portfolio’, Django </a:t>
            </a:r>
            <a:r>
              <a:rPr lang="es-MX" sz="3600" dirty="0" err="1"/>
              <a:t>will</a:t>
            </a:r>
            <a:r>
              <a:rPr lang="es-MX" sz="3600" dirty="0"/>
              <a:t> use the </a:t>
            </a:r>
            <a:r>
              <a:rPr lang="es-MX" sz="3600" b="1" i="1" dirty="0" err="1"/>
              <a:t>verbose_name</a:t>
            </a:r>
            <a:r>
              <a:rPr lang="es-MX" sz="3600" dirty="0"/>
              <a:t> </a:t>
            </a:r>
            <a:r>
              <a:rPr lang="es-MX" sz="3600" dirty="0" err="1"/>
              <a:t>field</a:t>
            </a:r>
            <a:r>
              <a:rPr lang="es-MX" sz="3600" dirty="0"/>
              <a:t> </a:t>
            </a:r>
            <a:r>
              <a:rPr lang="es-MX" sz="3600" dirty="0" err="1"/>
              <a:t>with</a:t>
            </a:r>
            <a:r>
              <a:rPr lang="es-MX" sz="3600" dirty="0"/>
              <a:t> the </a:t>
            </a:r>
            <a:r>
              <a:rPr lang="es-MX" sz="3600" dirty="0" err="1"/>
              <a:t>name</a:t>
            </a:r>
            <a:r>
              <a:rPr lang="es-MX" sz="3600" dirty="0"/>
              <a:t> ‘Portafolio’</a:t>
            </a:r>
          </a:p>
        </p:txBody>
      </p:sp>
      <p:pic>
        <p:nvPicPr>
          <p:cNvPr id="3" name="Imagen 2">
            <a:extLst>
              <a:ext uri="{FF2B5EF4-FFF2-40B4-BE49-F238E27FC236}">
                <a16:creationId xmlns:a16="http://schemas.microsoft.com/office/drawing/2014/main" id="{524334C9-8975-4B5E-AC91-3F85C2ABBC59}"/>
              </a:ext>
            </a:extLst>
          </p:cNvPr>
          <p:cNvPicPr>
            <a:picLocks noChangeAspect="1"/>
          </p:cNvPicPr>
          <p:nvPr/>
        </p:nvPicPr>
        <p:blipFill>
          <a:blip r:embed="rId2"/>
          <a:stretch>
            <a:fillRect/>
          </a:stretch>
        </p:blipFill>
        <p:spPr>
          <a:xfrm>
            <a:off x="4267470" y="2224529"/>
            <a:ext cx="3236267" cy="2567907"/>
          </a:xfrm>
          <a:prstGeom prst="rect">
            <a:avLst/>
          </a:prstGeom>
        </p:spPr>
      </p:pic>
    </p:spTree>
    <p:extLst>
      <p:ext uri="{BB962C8B-B14F-4D97-AF65-F5344CB8AC3E}">
        <p14:creationId xmlns:p14="http://schemas.microsoft.com/office/powerpoint/2010/main" val="2995285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A56E6F7C-1F66-4C76-B5BC-F833211D96EF}"/>
              </a:ext>
            </a:extLst>
          </p:cNvPr>
          <p:cNvPicPr>
            <a:picLocks noChangeAspect="1"/>
          </p:cNvPicPr>
          <p:nvPr/>
        </p:nvPicPr>
        <p:blipFill>
          <a:blip r:embed="rId2"/>
          <a:stretch>
            <a:fillRect/>
          </a:stretch>
        </p:blipFill>
        <p:spPr>
          <a:xfrm>
            <a:off x="252915" y="939366"/>
            <a:ext cx="7062285" cy="4996565"/>
          </a:xfrm>
          <a:prstGeom prst="rect">
            <a:avLst/>
          </a:prstGeom>
        </p:spPr>
      </p:pic>
      <p:sp>
        <p:nvSpPr>
          <p:cNvPr id="16" name="Rectangle 15">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A11130DB-E7F5-49D6-A8B4-ADCCACFC641A}"/>
              </a:ext>
            </a:extLst>
          </p:cNvPr>
          <p:cNvSpPr>
            <a:spLocks noGrp="1"/>
          </p:cNvSpPr>
          <p:nvPr>
            <p:ph type="title"/>
          </p:nvPr>
        </p:nvSpPr>
        <p:spPr>
          <a:xfrm>
            <a:off x="8096885" y="640080"/>
            <a:ext cx="3659246" cy="5872480"/>
          </a:xfrm>
        </p:spPr>
        <p:txBody>
          <a:bodyPr vert="horz" lIns="91440" tIns="45720" rIns="91440" bIns="45720" rtlCol="0" anchor="b">
            <a:noAutofit/>
          </a:bodyPr>
          <a:lstStyle/>
          <a:p>
            <a:r>
              <a:rPr lang="en-US" sz="2800" dirty="0">
                <a:solidFill>
                  <a:srgbClr val="FFFFFF"/>
                </a:solidFill>
              </a:rPr>
              <a:t>This is how our model of the Project looks like.</a:t>
            </a:r>
            <a:br>
              <a:rPr lang="en-US" sz="2800" dirty="0">
                <a:solidFill>
                  <a:srgbClr val="FFFFFF"/>
                </a:solidFill>
              </a:rPr>
            </a:br>
            <a:br>
              <a:rPr lang="en-US" sz="2800" dirty="0">
                <a:solidFill>
                  <a:srgbClr val="FFFFFF"/>
                </a:solidFill>
              </a:rPr>
            </a:br>
            <a:r>
              <a:rPr lang="en-US" sz="2800" dirty="0">
                <a:solidFill>
                  <a:srgbClr val="FFFFFF"/>
                </a:solidFill>
              </a:rPr>
              <a:t>We have a subclass </a:t>
            </a:r>
            <a:r>
              <a:rPr lang="en-US" sz="2800" b="1" i="1" dirty="0">
                <a:solidFill>
                  <a:srgbClr val="FFFFFF"/>
                </a:solidFill>
              </a:rPr>
              <a:t>Meta</a:t>
            </a:r>
            <a:r>
              <a:rPr lang="en-US" sz="2800" dirty="0">
                <a:solidFill>
                  <a:srgbClr val="FFFFFF"/>
                </a:solidFill>
              </a:rPr>
              <a:t> where we define the verbose name in singular and plural. Also the ordering that we want to display the registers (in this case is inverse and ordered by the ‘created’ field).</a:t>
            </a:r>
            <a:br>
              <a:rPr lang="en-US" sz="2800" dirty="0">
                <a:solidFill>
                  <a:srgbClr val="FFFFFF"/>
                </a:solidFill>
              </a:rPr>
            </a:br>
            <a:br>
              <a:rPr lang="en-US" sz="2800" dirty="0">
                <a:solidFill>
                  <a:srgbClr val="FFFFFF"/>
                </a:solidFill>
              </a:rPr>
            </a:br>
            <a:r>
              <a:rPr lang="en-US" sz="2800" dirty="0">
                <a:solidFill>
                  <a:srgbClr val="FFFFFF"/>
                </a:solidFill>
              </a:rPr>
              <a:t>The method </a:t>
            </a:r>
            <a:r>
              <a:rPr lang="en-US" sz="2800" b="1" i="1" dirty="0">
                <a:solidFill>
                  <a:srgbClr val="FFFFFF"/>
                </a:solidFill>
              </a:rPr>
              <a:t>__str__ </a:t>
            </a:r>
            <a:r>
              <a:rPr lang="en-US" sz="2800" dirty="0">
                <a:solidFill>
                  <a:srgbClr val="FFFFFF"/>
                </a:solidFill>
              </a:rPr>
              <a:t>is to show the title instead of “</a:t>
            </a:r>
            <a:r>
              <a:rPr lang="en-US" sz="2800" b="1" i="1" dirty="0">
                <a:solidFill>
                  <a:srgbClr val="FFFFFF"/>
                </a:solidFill>
              </a:rPr>
              <a:t>Project object (#)”</a:t>
            </a:r>
          </a:p>
        </p:txBody>
      </p:sp>
      <p:sp>
        <p:nvSpPr>
          <p:cNvPr id="18" name="Rectangle 17">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3904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65551E-897A-4557-927C-42FCCE3F4901}"/>
              </a:ext>
            </a:extLst>
          </p:cNvPr>
          <p:cNvSpPr>
            <a:spLocks noGrp="1"/>
          </p:cNvSpPr>
          <p:nvPr>
            <p:ph type="title"/>
          </p:nvPr>
        </p:nvSpPr>
        <p:spPr/>
        <p:txBody>
          <a:bodyPr/>
          <a:lstStyle/>
          <a:p>
            <a:r>
              <a:rPr lang="es-MX" dirty="0" err="1"/>
              <a:t>Generate</a:t>
            </a:r>
            <a:r>
              <a:rPr lang="es-MX" dirty="0"/>
              <a:t> </a:t>
            </a:r>
            <a:r>
              <a:rPr lang="es-MX" dirty="0" err="1"/>
              <a:t>an</a:t>
            </a:r>
            <a:r>
              <a:rPr lang="es-MX" dirty="0"/>
              <a:t> extended </a:t>
            </a:r>
            <a:r>
              <a:rPr lang="es-MX" dirty="0" err="1"/>
              <a:t>configuration</a:t>
            </a:r>
            <a:r>
              <a:rPr lang="es-MX" dirty="0"/>
              <a:t> for the media files</a:t>
            </a:r>
          </a:p>
        </p:txBody>
      </p:sp>
      <p:pic>
        <p:nvPicPr>
          <p:cNvPr id="3" name="Imagen 2">
            <a:extLst>
              <a:ext uri="{FF2B5EF4-FFF2-40B4-BE49-F238E27FC236}">
                <a16:creationId xmlns:a16="http://schemas.microsoft.com/office/drawing/2014/main" id="{6951FCA5-B709-4F77-9F39-6E997767D7D5}"/>
              </a:ext>
            </a:extLst>
          </p:cNvPr>
          <p:cNvPicPr>
            <a:picLocks noChangeAspect="1"/>
          </p:cNvPicPr>
          <p:nvPr/>
        </p:nvPicPr>
        <p:blipFill>
          <a:blip r:embed="rId2"/>
          <a:stretch>
            <a:fillRect/>
          </a:stretch>
        </p:blipFill>
        <p:spPr>
          <a:xfrm>
            <a:off x="1196420" y="2589303"/>
            <a:ext cx="9249588" cy="1803587"/>
          </a:xfrm>
          <a:prstGeom prst="rect">
            <a:avLst/>
          </a:prstGeom>
        </p:spPr>
      </p:pic>
      <p:sp>
        <p:nvSpPr>
          <p:cNvPr id="4" name="CuadroTexto 3">
            <a:extLst>
              <a:ext uri="{FF2B5EF4-FFF2-40B4-BE49-F238E27FC236}">
                <a16:creationId xmlns:a16="http://schemas.microsoft.com/office/drawing/2014/main" id="{68923E9C-5D16-4D64-988D-440194AD776D}"/>
              </a:ext>
            </a:extLst>
          </p:cNvPr>
          <p:cNvSpPr txBox="1"/>
          <p:nvPr/>
        </p:nvSpPr>
        <p:spPr>
          <a:xfrm>
            <a:off x="1423447" y="4609707"/>
            <a:ext cx="8776355" cy="830997"/>
          </a:xfrm>
          <a:prstGeom prst="rect">
            <a:avLst/>
          </a:prstGeom>
          <a:noFill/>
        </p:spPr>
        <p:txBody>
          <a:bodyPr wrap="square" rtlCol="0">
            <a:spAutoFit/>
          </a:bodyPr>
          <a:lstStyle/>
          <a:p>
            <a:r>
              <a:rPr lang="es-MX" sz="2400" dirty="0" err="1"/>
              <a:t>We</a:t>
            </a:r>
            <a:r>
              <a:rPr lang="es-MX" sz="2400" dirty="0"/>
              <a:t> are </a:t>
            </a:r>
            <a:r>
              <a:rPr lang="es-MX" sz="2400" dirty="0" err="1"/>
              <a:t>saying</a:t>
            </a:r>
            <a:r>
              <a:rPr lang="es-MX" sz="2400" dirty="0"/>
              <a:t> that </a:t>
            </a:r>
            <a:r>
              <a:rPr lang="es-MX" sz="2400" dirty="0" err="1"/>
              <a:t>from</a:t>
            </a:r>
            <a:r>
              <a:rPr lang="es-MX" sz="2400" dirty="0"/>
              <a:t> </a:t>
            </a:r>
            <a:r>
              <a:rPr lang="es-MX" sz="2400" dirty="0" err="1"/>
              <a:t>now</a:t>
            </a:r>
            <a:r>
              <a:rPr lang="es-MX" sz="2400" dirty="0"/>
              <a:t> </a:t>
            </a:r>
            <a:r>
              <a:rPr lang="es-MX" sz="2400" dirty="0" err="1"/>
              <a:t>all</a:t>
            </a:r>
            <a:r>
              <a:rPr lang="es-MX" sz="2400" dirty="0"/>
              <a:t> the media files are </a:t>
            </a:r>
            <a:r>
              <a:rPr lang="es-MX" sz="2400" dirty="0" err="1"/>
              <a:t>going</a:t>
            </a:r>
            <a:r>
              <a:rPr lang="es-MX" sz="2400" dirty="0"/>
              <a:t> to be </a:t>
            </a:r>
            <a:r>
              <a:rPr lang="es-MX" sz="2400" dirty="0" err="1"/>
              <a:t>storage</a:t>
            </a:r>
            <a:r>
              <a:rPr lang="es-MX" sz="2400" dirty="0"/>
              <a:t> in the ’media’ folder.</a:t>
            </a:r>
          </a:p>
        </p:txBody>
      </p:sp>
      <p:pic>
        <p:nvPicPr>
          <p:cNvPr id="5" name="Imagen 4">
            <a:extLst>
              <a:ext uri="{FF2B5EF4-FFF2-40B4-BE49-F238E27FC236}">
                <a16:creationId xmlns:a16="http://schemas.microsoft.com/office/drawing/2014/main" id="{44D51422-447C-4989-A18D-A96D06C5B627}"/>
              </a:ext>
            </a:extLst>
          </p:cNvPr>
          <p:cNvPicPr>
            <a:picLocks noChangeAspect="1"/>
          </p:cNvPicPr>
          <p:nvPr/>
        </p:nvPicPr>
        <p:blipFill>
          <a:blip r:embed="rId3"/>
          <a:stretch>
            <a:fillRect/>
          </a:stretch>
        </p:blipFill>
        <p:spPr>
          <a:xfrm>
            <a:off x="4554635" y="1954177"/>
            <a:ext cx="2423219" cy="646191"/>
          </a:xfrm>
          <a:prstGeom prst="rect">
            <a:avLst/>
          </a:prstGeom>
        </p:spPr>
      </p:pic>
    </p:spTree>
    <p:extLst>
      <p:ext uri="{BB962C8B-B14F-4D97-AF65-F5344CB8AC3E}">
        <p14:creationId xmlns:p14="http://schemas.microsoft.com/office/powerpoint/2010/main" val="3915212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7447E89-54A6-43DF-90E0-5F757C1A8458}"/>
              </a:ext>
            </a:extLst>
          </p:cNvPr>
          <p:cNvSpPr txBox="1"/>
          <p:nvPr/>
        </p:nvSpPr>
        <p:spPr>
          <a:xfrm>
            <a:off x="1574276" y="150828"/>
            <a:ext cx="8776355" cy="3046988"/>
          </a:xfrm>
          <a:prstGeom prst="rect">
            <a:avLst/>
          </a:prstGeom>
          <a:noFill/>
        </p:spPr>
        <p:txBody>
          <a:bodyPr wrap="square" rtlCol="0">
            <a:spAutoFit/>
          </a:bodyPr>
          <a:lstStyle/>
          <a:p>
            <a:r>
              <a:rPr lang="es-MX" sz="2400" dirty="0" err="1"/>
              <a:t>But</a:t>
            </a:r>
            <a:r>
              <a:rPr lang="es-MX" sz="2400" dirty="0"/>
              <a:t> </a:t>
            </a:r>
            <a:r>
              <a:rPr lang="es-MX" sz="2400" dirty="0" err="1"/>
              <a:t>what</a:t>
            </a:r>
            <a:r>
              <a:rPr lang="es-MX" sz="2400" dirty="0"/>
              <a:t> if </a:t>
            </a:r>
            <a:r>
              <a:rPr lang="es-MX" sz="2400" dirty="0" err="1"/>
              <a:t>we</a:t>
            </a:r>
            <a:r>
              <a:rPr lang="es-MX" sz="2400" dirty="0"/>
              <a:t> have more </a:t>
            </a:r>
            <a:r>
              <a:rPr lang="es-MX" sz="2400" dirty="0" err="1"/>
              <a:t>models</a:t>
            </a:r>
            <a:r>
              <a:rPr lang="es-MX" sz="2400" dirty="0"/>
              <a:t> and more </a:t>
            </a:r>
            <a:r>
              <a:rPr lang="es-MX" sz="2400" dirty="0" err="1"/>
              <a:t>images</a:t>
            </a:r>
            <a:r>
              <a:rPr lang="es-MX" sz="2400" dirty="0"/>
              <a:t> to </a:t>
            </a:r>
            <a:r>
              <a:rPr lang="es-MX" sz="2400" dirty="0" err="1"/>
              <a:t>storage</a:t>
            </a:r>
            <a:r>
              <a:rPr lang="es-MX" sz="2400" dirty="0"/>
              <a:t>…? That is </a:t>
            </a:r>
            <a:r>
              <a:rPr lang="es-MX" sz="2400" dirty="0" err="1"/>
              <a:t>why</a:t>
            </a:r>
            <a:r>
              <a:rPr lang="es-MX" sz="2400" dirty="0"/>
              <a:t> </a:t>
            </a:r>
            <a:r>
              <a:rPr lang="es-MX" sz="2400" dirty="0" err="1"/>
              <a:t>we</a:t>
            </a:r>
            <a:r>
              <a:rPr lang="es-MX" sz="2400" dirty="0"/>
              <a:t> </a:t>
            </a:r>
            <a:r>
              <a:rPr lang="es-MX" sz="2400" dirty="0" err="1"/>
              <a:t>need</a:t>
            </a:r>
            <a:r>
              <a:rPr lang="es-MX" sz="2400" dirty="0"/>
              <a:t> a </a:t>
            </a:r>
            <a:r>
              <a:rPr lang="es-MX" sz="2400" dirty="0" err="1"/>
              <a:t>better</a:t>
            </a:r>
            <a:r>
              <a:rPr lang="es-MX" sz="2400" dirty="0"/>
              <a:t> </a:t>
            </a:r>
            <a:r>
              <a:rPr lang="es-MX" sz="2400" dirty="0" err="1"/>
              <a:t>organization</a:t>
            </a:r>
            <a:r>
              <a:rPr lang="es-MX" sz="2400" dirty="0"/>
              <a:t>. For that </a:t>
            </a:r>
            <a:r>
              <a:rPr lang="es-MX" sz="2400" dirty="0" err="1"/>
              <a:t>we</a:t>
            </a:r>
            <a:r>
              <a:rPr lang="es-MX" sz="2400" dirty="0"/>
              <a:t> are </a:t>
            </a:r>
            <a:r>
              <a:rPr lang="es-MX" sz="2400" dirty="0" err="1"/>
              <a:t>going</a:t>
            </a:r>
            <a:r>
              <a:rPr lang="es-MX" sz="2400" dirty="0"/>
              <a:t> to </a:t>
            </a:r>
            <a:r>
              <a:rPr lang="es-MX" sz="2400" dirty="0" err="1"/>
              <a:t>add</a:t>
            </a:r>
            <a:r>
              <a:rPr lang="es-MX" sz="2400" dirty="0"/>
              <a:t> </a:t>
            </a:r>
            <a:r>
              <a:rPr lang="es-MX" sz="2400" dirty="0" err="1"/>
              <a:t>an</a:t>
            </a:r>
            <a:r>
              <a:rPr lang="es-MX" sz="2400" dirty="0"/>
              <a:t> </a:t>
            </a:r>
            <a:r>
              <a:rPr lang="es-MX" sz="2400" dirty="0" err="1"/>
              <a:t>attribute</a:t>
            </a:r>
            <a:r>
              <a:rPr lang="es-MX" sz="2400" dirty="0"/>
              <a:t> to </a:t>
            </a:r>
            <a:r>
              <a:rPr lang="es-MX" sz="2400" dirty="0" err="1"/>
              <a:t>our</a:t>
            </a:r>
            <a:r>
              <a:rPr lang="es-MX" sz="2400" dirty="0"/>
              <a:t> </a:t>
            </a:r>
            <a:r>
              <a:rPr lang="es-MX" sz="2400" dirty="0" err="1"/>
              <a:t>image</a:t>
            </a:r>
            <a:r>
              <a:rPr lang="es-MX" sz="2400" dirty="0"/>
              <a:t> </a:t>
            </a:r>
            <a:r>
              <a:rPr lang="es-MX" sz="2400" dirty="0" err="1"/>
              <a:t>field</a:t>
            </a:r>
            <a:r>
              <a:rPr lang="es-MX" sz="2400" dirty="0"/>
              <a:t> (in </a:t>
            </a:r>
            <a:r>
              <a:rPr lang="es-MX" sz="2400" dirty="0" err="1"/>
              <a:t>our</a:t>
            </a:r>
            <a:r>
              <a:rPr lang="es-MX" sz="2400" dirty="0"/>
              <a:t> </a:t>
            </a:r>
            <a:r>
              <a:rPr lang="es-MX" sz="2400" dirty="0" err="1"/>
              <a:t>model</a:t>
            </a:r>
            <a:r>
              <a:rPr lang="es-MX" sz="2400" dirty="0"/>
              <a:t>): </a:t>
            </a:r>
            <a:r>
              <a:rPr lang="es-MX" sz="2400" b="1" i="1" dirty="0" err="1"/>
              <a:t>upload_to</a:t>
            </a:r>
            <a:r>
              <a:rPr lang="es-MX" sz="2400" dirty="0"/>
              <a:t>.</a:t>
            </a:r>
          </a:p>
          <a:p>
            <a:endParaRPr lang="es-MX" sz="2400" b="1" i="1" dirty="0"/>
          </a:p>
          <a:p>
            <a:r>
              <a:rPr lang="es-MX" sz="2400" dirty="0" err="1"/>
              <a:t>What</a:t>
            </a:r>
            <a:r>
              <a:rPr lang="es-MX" sz="2400" dirty="0"/>
              <a:t> </a:t>
            </a:r>
            <a:r>
              <a:rPr lang="es-MX" sz="2400" dirty="0" err="1"/>
              <a:t>we</a:t>
            </a:r>
            <a:r>
              <a:rPr lang="es-MX" sz="2400" dirty="0"/>
              <a:t> are </a:t>
            </a:r>
            <a:r>
              <a:rPr lang="es-MX" sz="2400" dirty="0" err="1"/>
              <a:t>saying</a:t>
            </a:r>
            <a:r>
              <a:rPr lang="es-MX" sz="2400" dirty="0"/>
              <a:t> is that </a:t>
            </a:r>
            <a:r>
              <a:rPr lang="es-MX" sz="2400" dirty="0" err="1"/>
              <a:t>all</a:t>
            </a:r>
            <a:r>
              <a:rPr lang="es-MX" sz="2400" dirty="0"/>
              <a:t> the file media </a:t>
            </a:r>
            <a:r>
              <a:rPr lang="es-MX" sz="2400" dirty="0" err="1"/>
              <a:t>our</a:t>
            </a:r>
            <a:r>
              <a:rPr lang="es-MX" sz="2400" dirty="0"/>
              <a:t> </a:t>
            </a:r>
            <a:r>
              <a:rPr lang="es-MX" sz="2400" dirty="0" err="1"/>
              <a:t>users</a:t>
            </a:r>
            <a:r>
              <a:rPr lang="es-MX" sz="2400" dirty="0"/>
              <a:t> </a:t>
            </a:r>
            <a:r>
              <a:rPr lang="es-MX" sz="2400" dirty="0" err="1"/>
              <a:t>upload</a:t>
            </a:r>
            <a:r>
              <a:rPr lang="es-MX" sz="2400" dirty="0"/>
              <a:t>… are </a:t>
            </a:r>
            <a:r>
              <a:rPr lang="es-MX" sz="2400" dirty="0" err="1"/>
              <a:t>going</a:t>
            </a:r>
            <a:r>
              <a:rPr lang="es-MX" sz="2400" dirty="0"/>
              <a:t> to be </a:t>
            </a:r>
            <a:r>
              <a:rPr lang="es-MX" sz="2400" dirty="0" err="1"/>
              <a:t>storaged</a:t>
            </a:r>
            <a:r>
              <a:rPr lang="es-MX" sz="2400" dirty="0"/>
              <a:t> in the </a:t>
            </a:r>
            <a:r>
              <a:rPr lang="es-MX" sz="2400" dirty="0" err="1"/>
              <a:t>directory</a:t>
            </a:r>
            <a:r>
              <a:rPr lang="es-MX" sz="2400" dirty="0"/>
              <a:t> “</a:t>
            </a:r>
            <a:r>
              <a:rPr lang="es-MX" sz="2400" dirty="0" err="1"/>
              <a:t>projects</a:t>
            </a:r>
            <a:r>
              <a:rPr lang="es-MX" sz="2400" dirty="0"/>
              <a:t>”. </a:t>
            </a:r>
            <a:r>
              <a:rPr lang="es-MX" sz="2400" dirty="0" err="1"/>
              <a:t>This</a:t>
            </a:r>
            <a:r>
              <a:rPr lang="es-MX" sz="2400" dirty="0"/>
              <a:t> </a:t>
            </a:r>
            <a:r>
              <a:rPr lang="es-MX" sz="2400" dirty="0" err="1"/>
              <a:t>attribute</a:t>
            </a:r>
            <a:r>
              <a:rPr lang="es-MX" sz="2400" dirty="0"/>
              <a:t> (</a:t>
            </a:r>
            <a:r>
              <a:rPr lang="es-MX" sz="2400" dirty="0" err="1"/>
              <a:t>upload_to</a:t>
            </a:r>
            <a:r>
              <a:rPr lang="es-MX" sz="2400" dirty="0"/>
              <a:t>) </a:t>
            </a:r>
            <a:r>
              <a:rPr lang="es-MX" sz="2400" dirty="0" err="1"/>
              <a:t>will</a:t>
            </a:r>
            <a:r>
              <a:rPr lang="es-MX" sz="2400" dirty="0"/>
              <a:t> </a:t>
            </a:r>
            <a:r>
              <a:rPr lang="es-MX" sz="2400" dirty="0" err="1"/>
              <a:t>create</a:t>
            </a:r>
            <a:r>
              <a:rPr lang="es-MX" sz="2400" dirty="0"/>
              <a:t> a folder </a:t>
            </a:r>
            <a:r>
              <a:rPr lang="es-MX" sz="2400" dirty="0" err="1"/>
              <a:t>with</a:t>
            </a:r>
            <a:r>
              <a:rPr lang="es-MX" sz="2400" dirty="0"/>
              <a:t> the </a:t>
            </a:r>
            <a:r>
              <a:rPr lang="es-MX" sz="2400" dirty="0" err="1"/>
              <a:t>name</a:t>
            </a:r>
            <a:r>
              <a:rPr lang="es-MX" sz="2400" dirty="0"/>
              <a:t> “</a:t>
            </a:r>
            <a:r>
              <a:rPr lang="es-MX" sz="2400" dirty="0" err="1"/>
              <a:t>projects</a:t>
            </a:r>
            <a:r>
              <a:rPr lang="es-MX" sz="2400" dirty="0"/>
              <a:t>” </a:t>
            </a:r>
            <a:r>
              <a:rPr lang="es-MX" sz="2400" dirty="0" err="1"/>
              <a:t>inside</a:t>
            </a:r>
            <a:r>
              <a:rPr lang="es-MX" sz="2400" dirty="0"/>
              <a:t> of the “media” folder. </a:t>
            </a:r>
            <a:r>
              <a:rPr lang="es-MX" sz="2400" b="1" i="1" dirty="0"/>
              <a:t>(LINE 8)</a:t>
            </a:r>
            <a:endParaRPr lang="es-MX" sz="2400" dirty="0"/>
          </a:p>
        </p:txBody>
      </p:sp>
      <p:pic>
        <p:nvPicPr>
          <p:cNvPr id="3" name="Imagen 2">
            <a:extLst>
              <a:ext uri="{FF2B5EF4-FFF2-40B4-BE49-F238E27FC236}">
                <a16:creationId xmlns:a16="http://schemas.microsoft.com/office/drawing/2014/main" id="{DDE293DA-01F7-487A-A230-9E392B225A55}"/>
              </a:ext>
            </a:extLst>
          </p:cNvPr>
          <p:cNvPicPr>
            <a:picLocks noChangeAspect="1"/>
          </p:cNvPicPr>
          <p:nvPr/>
        </p:nvPicPr>
        <p:blipFill>
          <a:blip r:embed="rId2"/>
          <a:stretch>
            <a:fillRect/>
          </a:stretch>
        </p:blipFill>
        <p:spPr>
          <a:xfrm>
            <a:off x="780130" y="3429000"/>
            <a:ext cx="10364646" cy="2286319"/>
          </a:xfrm>
          <a:prstGeom prst="rect">
            <a:avLst/>
          </a:prstGeom>
        </p:spPr>
      </p:pic>
    </p:spTree>
    <p:extLst>
      <p:ext uri="{BB962C8B-B14F-4D97-AF65-F5344CB8AC3E}">
        <p14:creationId xmlns:p14="http://schemas.microsoft.com/office/powerpoint/2010/main" val="12747126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D52738A-471E-4425-A2DB-E064EC975494}"/>
              </a:ext>
            </a:extLst>
          </p:cNvPr>
          <p:cNvPicPr>
            <a:picLocks noChangeAspect="1"/>
          </p:cNvPicPr>
          <p:nvPr/>
        </p:nvPicPr>
        <p:blipFill>
          <a:blip r:embed="rId2"/>
          <a:stretch>
            <a:fillRect/>
          </a:stretch>
        </p:blipFill>
        <p:spPr>
          <a:xfrm>
            <a:off x="2618889" y="2397597"/>
            <a:ext cx="6954220" cy="1038370"/>
          </a:xfrm>
          <a:prstGeom prst="rect">
            <a:avLst/>
          </a:prstGeom>
          <a:ln>
            <a:solidFill>
              <a:schemeClr val="tx1"/>
            </a:solidFill>
          </a:ln>
        </p:spPr>
      </p:pic>
      <p:sp>
        <p:nvSpPr>
          <p:cNvPr id="4" name="CuadroTexto 3">
            <a:extLst>
              <a:ext uri="{FF2B5EF4-FFF2-40B4-BE49-F238E27FC236}">
                <a16:creationId xmlns:a16="http://schemas.microsoft.com/office/drawing/2014/main" id="{125A2417-2570-4A93-ABCE-EBB0D5B482E5}"/>
              </a:ext>
            </a:extLst>
          </p:cNvPr>
          <p:cNvSpPr txBox="1"/>
          <p:nvPr/>
        </p:nvSpPr>
        <p:spPr>
          <a:xfrm>
            <a:off x="395925" y="150828"/>
            <a:ext cx="10897385" cy="2246769"/>
          </a:xfrm>
          <a:prstGeom prst="rect">
            <a:avLst/>
          </a:prstGeom>
          <a:noFill/>
        </p:spPr>
        <p:txBody>
          <a:bodyPr wrap="square" rtlCol="0">
            <a:spAutoFit/>
          </a:bodyPr>
          <a:lstStyle/>
          <a:p>
            <a:r>
              <a:rPr lang="es-MX" sz="2000" dirty="0" err="1"/>
              <a:t>But</a:t>
            </a:r>
            <a:r>
              <a:rPr lang="es-MX" sz="2000" dirty="0"/>
              <a:t> if </a:t>
            </a:r>
            <a:r>
              <a:rPr lang="es-MX" sz="2000" dirty="0" err="1"/>
              <a:t>we</a:t>
            </a:r>
            <a:r>
              <a:rPr lang="es-MX" sz="2000" dirty="0"/>
              <a:t> </a:t>
            </a:r>
            <a:r>
              <a:rPr lang="es-MX" sz="2000" dirty="0" err="1"/>
              <a:t>click</a:t>
            </a:r>
            <a:r>
              <a:rPr lang="es-MX" sz="2000" dirty="0"/>
              <a:t> </a:t>
            </a:r>
            <a:r>
              <a:rPr lang="es-MX" sz="2000" dirty="0" err="1"/>
              <a:t>down</a:t>
            </a:r>
            <a:r>
              <a:rPr lang="es-MX" sz="2000" dirty="0"/>
              <a:t> to </a:t>
            </a:r>
            <a:r>
              <a:rPr lang="es-MX" sz="2000" dirty="0" err="1"/>
              <a:t>see</a:t>
            </a:r>
            <a:r>
              <a:rPr lang="es-MX" sz="2000" dirty="0"/>
              <a:t> the </a:t>
            </a:r>
            <a:r>
              <a:rPr lang="es-MX" sz="2000" dirty="0" err="1"/>
              <a:t>image</a:t>
            </a:r>
            <a:r>
              <a:rPr lang="es-MX" sz="2000" dirty="0"/>
              <a:t> </a:t>
            </a:r>
            <a:r>
              <a:rPr lang="es-MX" sz="2000" dirty="0" err="1"/>
              <a:t>we</a:t>
            </a:r>
            <a:r>
              <a:rPr lang="es-MX" sz="2000" dirty="0"/>
              <a:t> </a:t>
            </a:r>
            <a:r>
              <a:rPr lang="es-MX" sz="2000" dirty="0" err="1"/>
              <a:t>still</a:t>
            </a:r>
            <a:r>
              <a:rPr lang="es-MX" sz="2000" dirty="0"/>
              <a:t> </a:t>
            </a:r>
            <a:r>
              <a:rPr lang="es-MX" sz="2000" dirty="0" err="1"/>
              <a:t>got</a:t>
            </a:r>
            <a:r>
              <a:rPr lang="es-MX" sz="2000" dirty="0"/>
              <a:t> </a:t>
            </a:r>
            <a:r>
              <a:rPr lang="es-MX" sz="2000" dirty="0" err="1"/>
              <a:t>an</a:t>
            </a:r>
            <a:r>
              <a:rPr lang="es-MX" sz="2000" dirty="0"/>
              <a:t> error. </a:t>
            </a:r>
            <a:r>
              <a:rPr lang="es-MX" sz="2000" dirty="0" err="1"/>
              <a:t>This</a:t>
            </a:r>
            <a:r>
              <a:rPr lang="es-MX" sz="2000" dirty="0"/>
              <a:t> is </a:t>
            </a:r>
            <a:r>
              <a:rPr lang="es-MX" sz="2000" dirty="0" err="1"/>
              <a:t>due</a:t>
            </a:r>
            <a:r>
              <a:rPr lang="es-MX" sz="2000" dirty="0"/>
              <a:t> because the </a:t>
            </a:r>
            <a:r>
              <a:rPr lang="es-MX" sz="2000" dirty="0" err="1"/>
              <a:t>development</a:t>
            </a:r>
            <a:r>
              <a:rPr lang="es-MX" sz="2000" dirty="0"/>
              <a:t> server of Django by default </a:t>
            </a:r>
            <a:r>
              <a:rPr lang="es-MX" sz="2000" dirty="0" err="1"/>
              <a:t>cannot</a:t>
            </a:r>
            <a:r>
              <a:rPr lang="es-MX" sz="2000" dirty="0"/>
              <a:t> serve </a:t>
            </a:r>
            <a:r>
              <a:rPr lang="es-MX" sz="2000" dirty="0" err="1"/>
              <a:t>this</a:t>
            </a:r>
            <a:r>
              <a:rPr lang="es-MX" sz="2000" dirty="0"/>
              <a:t> files, </a:t>
            </a:r>
            <a:r>
              <a:rPr lang="es-MX" sz="2000" dirty="0" err="1"/>
              <a:t>this</a:t>
            </a:r>
            <a:r>
              <a:rPr lang="es-MX" sz="2000" dirty="0"/>
              <a:t> </a:t>
            </a:r>
            <a:r>
              <a:rPr lang="es-MX" sz="2000" dirty="0" err="1"/>
              <a:t>usually</a:t>
            </a:r>
            <a:r>
              <a:rPr lang="es-MX" sz="2000" dirty="0"/>
              <a:t> </a:t>
            </a:r>
            <a:r>
              <a:rPr lang="es-MX" sz="2000" dirty="0" err="1"/>
              <a:t>takes</a:t>
            </a:r>
            <a:r>
              <a:rPr lang="es-MX" sz="2000" dirty="0"/>
              <a:t> </a:t>
            </a:r>
            <a:r>
              <a:rPr lang="es-MX" sz="2000" dirty="0" err="1"/>
              <a:t>charge</a:t>
            </a:r>
            <a:r>
              <a:rPr lang="es-MX" sz="2000" dirty="0"/>
              <a:t> a server </a:t>
            </a:r>
            <a:r>
              <a:rPr lang="es-MX" sz="2000" dirty="0" err="1"/>
              <a:t>like</a:t>
            </a:r>
            <a:r>
              <a:rPr lang="es-MX" sz="2000" dirty="0"/>
              <a:t> Apache </a:t>
            </a:r>
            <a:r>
              <a:rPr lang="es-MX" sz="2000" dirty="0" err="1"/>
              <a:t>or</a:t>
            </a:r>
            <a:r>
              <a:rPr lang="es-MX" sz="2000" dirty="0"/>
              <a:t> </a:t>
            </a:r>
            <a:r>
              <a:rPr lang="es-MX" sz="2000" dirty="0" err="1"/>
              <a:t>Ngix</a:t>
            </a:r>
            <a:r>
              <a:rPr lang="es-MX" sz="2000" dirty="0"/>
              <a:t>.</a:t>
            </a:r>
          </a:p>
          <a:p>
            <a:endParaRPr lang="es-MX" sz="2000" dirty="0"/>
          </a:p>
          <a:p>
            <a:r>
              <a:rPr lang="es-MX" sz="2000" dirty="0">
                <a:highlight>
                  <a:srgbClr val="FFFF00"/>
                </a:highlight>
              </a:rPr>
              <a:t>So, </a:t>
            </a:r>
            <a:r>
              <a:rPr lang="es-MX" sz="2000" dirty="0" err="1">
                <a:highlight>
                  <a:srgbClr val="FFFF00"/>
                </a:highlight>
              </a:rPr>
              <a:t>how</a:t>
            </a:r>
            <a:r>
              <a:rPr lang="es-MX" sz="2000" dirty="0">
                <a:highlight>
                  <a:srgbClr val="FFFF00"/>
                </a:highlight>
              </a:rPr>
              <a:t> can </a:t>
            </a:r>
            <a:r>
              <a:rPr lang="es-MX" sz="2000" dirty="0" err="1">
                <a:highlight>
                  <a:srgbClr val="FFFF00"/>
                </a:highlight>
              </a:rPr>
              <a:t>we</a:t>
            </a:r>
            <a:r>
              <a:rPr lang="es-MX" sz="2000" dirty="0">
                <a:highlight>
                  <a:srgbClr val="FFFF00"/>
                </a:highlight>
              </a:rPr>
              <a:t> </a:t>
            </a:r>
            <a:r>
              <a:rPr lang="es-MX" sz="2000" dirty="0" err="1">
                <a:highlight>
                  <a:srgbClr val="FFFF00"/>
                </a:highlight>
              </a:rPr>
              <a:t>see</a:t>
            </a:r>
            <a:r>
              <a:rPr lang="es-MX" sz="2000" dirty="0">
                <a:highlight>
                  <a:srgbClr val="FFFF00"/>
                </a:highlight>
              </a:rPr>
              <a:t> the media files in the </a:t>
            </a:r>
            <a:r>
              <a:rPr lang="es-MX" sz="2000" dirty="0" err="1">
                <a:highlight>
                  <a:srgbClr val="FFFF00"/>
                </a:highlight>
              </a:rPr>
              <a:t>development</a:t>
            </a:r>
            <a:r>
              <a:rPr lang="es-MX" sz="2000" dirty="0">
                <a:highlight>
                  <a:srgbClr val="FFFF00"/>
                </a:highlight>
              </a:rPr>
              <a:t> </a:t>
            </a:r>
            <a:r>
              <a:rPr lang="es-MX" sz="2000" dirty="0" err="1">
                <a:highlight>
                  <a:srgbClr val="FFFF00"/>
                </a:highlight>
              </a:rPr>
              <a:t>enviroment</a:t>
            </a:r>
            <a:r>
              <a:rPr lang="es-MX" sz="2000" dirty="0">
                <a:highlight>
                  <a:srgbClr val="FFFF00"/>
                </a:highlight>
              </a:rPr>
              <a:t>?</a:t>
            </a:r>
          </a:p>
          <a:p>
            <a:endParaRPr lang="es-MX" sz="2000" dirty="0"/>
          </a:p>
          <a:p>
            <a:r>
              <a:rPr lang="es-MX" sz="2000" dirty="0" err="1"/>
              <a:t>Well</a:t>
            </a:r>
            <a:r>
              <a:rPr lang="es-MX" sz="2000" dirty="0"/>
              <a:t>, </a:t>
            </a:r>
            <a:r>
              <a:rPr lang="es-MX" sz="2000" dirty="0" err="1"/>
              <a:t>we</a:t>
            </a:r>
            <a:r>
              <a:rPr lang="es-MX" sz="2000" dirty="0"/>
              <a:t> can as </a:t>
            </a:r>
            <a:r>
              <a:rPr lang="es-MX" sz="2000" dirty="0" err="1"/>
              <a:t>long</a:t>
            </a:r>
            <a:r>
              <a:rPr lang="es-MX" sz="2000" dirty="0"/>
              <a:t> as </a:t>
            </a:r>
            <a:r>
              <a:rPr lang="es-MX" sz="2000" dirty="0" err="1"/>
              <a:t>we</a:t>
            </a:r>
            <a:r>
              <a:rPr lang="es-MX" sz="2000" dirty="0"/>
              <a:t> </a:t>
            </a:r>
            <a:r>
              <a:rPr lang="es-MX" sz="2000" dirty="0" err="1"/>
              <a:t>keep</a:t>
            </a:r>
            <a:r>
              <a:rPr lang="es-MX" sz="2000" dirty="0"/>
              <a:t> the DEBUG variable as </a:t>
            </a:r>
            <a:r>
              <a:rPr lang="es-MX" sz="2000" b="1" i="1" dirty="0"/>
              <a:t>True</a:t>
            </a:r>
            <a:r>
              <a:rPr lang="es-MX" sz="2000" dirty="0"/>
              <a:t> and </a:t>
            </a:r>
            <a:r>
              <a:rPr lang="es-MX" sz="2000" dirty="0" err="1"/>
              <a:t>adding</a:t>
            </a:r>
            <a:r>
              <a:rPr lang="es-MX" sz="2000" dirty="0"/>
              <a:t> </a:t>
            </a:r>
            <a:r>
              <a:rPr lang="es-MX" sz="2000" dirty="0" err="1"/>
              <a:t>an</a:t>
            </a:r>
            <a:r>
              <a:rPr lang="es-MX" sz="2000" dirty="0"/>
              <a:t> extended </a:t>
            </a:r>
            <a:r>
              <a:rPr lang="es-MX" sz="2000" dirty="0" err="1"/>
              <a:t>configuration</a:t>
            </a:r>
            <a:r>
              <a:rPr lang="es-MX" sz="2000" dirty="0"/>
              <a:t> to Django</a:t>
            </a:r>
          </a:p>
        </p:txBody>
      </p:sp>
      <p:pic>
        <p:nvPicPr>
          <p:cNvPr id="5" name="Imagen 4">
            <a:extLst>
              <a:ext uri="{FF2B5EF4-FFF2-40B4-BE49-F238E27FC236}">
                <a16:creationId xmlns:a16="http://schemas.microsoft.com/office/drawing/2014/main" id="{198D7BAA-270B-40E0-8EBA-A23C054368D1}"/>
              </a:ext>
            </a:extLst>
          </p:cNvPr>
          <p:cNvPicPr>
            <a:picLocks noChangeAspect="1"/>
          </p:cNvPicPr>
          <p:nvPr/>
        </p:nvPicPr>
        <p:blipFill>
          <a:blip r:embed="rId3"/>
          <a:stretch>
            <a:fillRect/>
          </a:stretch>
        </p:blipFill>
        <p:spPr>
          <a:xfrm>
            <a:off x="2086465" y="3533419"/>
            <a:ext cx="8019069" cy="2496779"/>
          </a:xfrm>
          <a:prstGeom prst="rect">
            <a:avLst/>
          </a:prstGeom>
          <a:ln>
            <a:solidFill>
              <a:schemeClr val="tx1"/>
            </a:solidFill>
          </a:ln>
        </p:spPr>
      </p:pic>
    </p:spTree>
    <p:extLst>
      <p:ext uri="{BB962C8B-B14F-4D97-AF65-F5344CB8AC3E}">
        <p14:creationId xmlns:p14="http://schemas.microsoft.com/office/powerpoint/2010/main" val="34648382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B9BAA0F-8325-4C2D-8EF7-E1357C16182D}"/>
              </a:ext>
            </a:extLst>
          </p:cNvPr>
          <p:cNvSpPr/>
          <p:nvPr/>
        </p:nvSpPr>
        <p:spPr>
          <a:xfrm>
            <a:off x="1397292" y="249059"/>
            <a:ext cx="9114611" cy="523220"/>
          </a:xfrm>
          <a:prstGeom prst="rect">
            <a:avLst/>
          </a:prstGeom>
        </p:spPr>
        <p:txBody>
          <a:bodyPr wrap="none">
            <a:spAutoFit/>
          </a:bodyPr>
          <a:lstStyle/>
          <a:p>
            <a:r>
              <a:rPr lang="es-MX" sz="2800" dirty="0"/>
              <a:t>Extended </a:t>
            </a:r>
            <a:r>
              <a:rPr lang="es-MX" sz="2800" dirty="0" err="1"/>
              <a:t>configuration</a:t>
            </a:r>
            <a:r>
              <a:rPr lang="es-MX" sz="2800" dirty="0"/>
              <a:t> to Django so </a:t>
            </a:r>
            <a:r>
              <a:rPr lang="es-MX" sz="2800" dirty="0" err="1"/>
              <a:t>we</a:t>
            </a:r>
            <a:r>
              <a:rPr lang="es-MX" sz="2800" dirty="0"/>
              <a:t> can serve media files</a:t>
            </a:r>
          </a:p>
        </p:txBody>
      </p:sp>
      <p:grpSp>
        <p:nvGrpSpPr>
          <p:cNvPr id="6" name="Grupo 5">
            <a:extLst>
              <a:ext uri="{FF2B5EF4-FFF2-40B4-BE49-F238E27FC236}">
                <a16:creationId xmlns:a16="http://schemas.microsoft.com/office/drawing/2014/main" id="{89DBDBC0-A03A-4094-B984-5C9608E0103C}"/>
              </a:ext>
            </a:extLst>
          </p:cNvPr>
          <p:cNvGrpSpPr/>
          <p:nvPr/>
        </p:nvGrpSpPr>
        <p:grpSpPr>
          <a:xfrm>
            <a:off x="454142" y="907405"/>
            <a:ext cx="11283716" cy="2521595"/>
            <a:chOff x="350447" y="1299212"/>
            <a:chExt cx="11283716" cy="2521595"/>
          </a:xfrm>
        </p:grpSpPr>
        <p:pic>
          <p:nvPicPr>
            <p:cNvPr id="2" name="Imagen 1">
              <a:extLst>
                <a:ext uri="{FF2B5EF4-FFF2-40B4-BE49-F238E27FC236}">
                  <a16:creationId xmlns:a16="http://schemas.microsoft.com/office/drawing/2014/main" id="{C05A986E-375B-4F6F-BE7A-628ED6EDEC85}"/>
                </a:ext>
              </a:extLst>
            </p:cNvPr>
            <p:cNvPicPr>
              <a:picLocks noChangeAspect="1"/>
            </p:cNvPicPr>
            <p:nvPr/>
          </p:nvPicPr>
          <p:blipFill>
            <a:blip r:embed="rId2"/>
            <a:stretch>
              <a:fillRect/>
            </a:stretch>
          </p:blipFill>
          <p:spPr>
            <a:xfrm>
              <a:off x="350447" y="1766002"/>
              <a:ext cx="11283716" cy="2054805"/>
            </a:xfrm>
            <a:prstGeom prst="rect">
              <a:avLst/>
            </a:prstGeom>
          </p:spPr>
        </p:pic>
        <p:pic>
          <p:nvPicPr>
            <p:cNvPr id="4" name="Imagen 3">
              <a:extLst>
                <a:ext uri="{FF2B5EF4-FFF2-40B4-BE49-F238E27FC236}">
                  <a16:creationId xmlns:a16="http://schemas.microsoft.com/office/drawing/2014/main" id="{59A39EDB-4307-43C7-AE48-730A0A1173BB}"/>
                </a:ext>
              </a:extLst>
            </p:cNvPr>
            <p:cNvPicPr>
              <a:picLocks noChangeAspect="1"/>
            </p:cNvPicPr>
            <p:nvPr/>
          </p:nvPicPr>
          <p:blipFill>
            <a:blip r:embed="rId3"/>
            <a:stretch>
              <a:fillRect/>
            </a:stretch>
          </p:blipFill>
          <p:spPr>
            <a:xfrm>
              <a:off x="4880910" y="1299212"/>
              <a:ext cx="1619476" cy="466790"/>
            </a:xfrm>
            <a:prstGeom prst="rect">
              <a:avLst/>
            </a:prstGeom>
          </p:spPr>
        </p:pic>
      </p:grpSp>
      <p:pic>
        <p:nvPicPr>
          <p:cNvPr id="5" name="Imagen 4">
            <a:extLst>
              <a:ext uri="{FF2B5EF4-FFF2-40B4-BE49-F238E27FC236}">
                <a16:creationId xmlns:a16="http://schemas.microsoft.com/office/drawing/2014/main" id="{0CF62970-2354-4084-A8E0-F1DB91457079}"/>
              </a:ext>
            </a:extLst>
          </p:cNvPr>
          <p:cNvPicPr>
            <a:picLocks noChangeAspect="1"/>
          </p:cNvPicPr>
          <p:nvPr/>
        </p:nvPicPr>
        <p:blipFill>
          <a:blip r:embed="rId4"/>
          <a:stretch>
            <a:fillRect/>
          </a:stretch>
        </p:blipFill>
        <p:spPr>
          <a:xfrm>
            <a:off x="385403" y="3581296"/>
            <a:ext cx="4998319" cy="2600023"/>
          </a:xfrm>
          <a:prstGeom prst="rect">
            <a:avLst/>
          </a:prstGeom>
        </p:spPr>
      </p:pic>
      <p:sp>
        <p:nvSpPr>
          <p:cNvPr id="7" name="CuadroTexto 6">
            <a:extLst>
              <a:ext uri="{FF2B5EF4-FFF2-40B4-BE49-F238E27FC236}">
                <a16:creationId xmlns:a16="http://schemas.microsoft.com/office/drawing/2014/main" id="{5BC0AE05-5432-454D-912B-9DAF1ACE137E}"/>
              </a:ext>
            </a:extLst>
          </p:cNvPr>
          <p:cNvSpPr txBox="1"/>
          <p:nvPr/>
        </p:nvSpPr>
        <p:spPr>
          <a:xfrm>
            <a:off x="6808280" y="4030916"/>
            <a:ext cx="3120272" cy="1200329"/>
          </a:xfrm>
          <a:prstGeom prst="rect">
            <a:avLst/>
          </a:prstGeom>
          <a:noFill/>
        </p:spPr>
        <p:txBody>
          <a:bodyPr wrap="square" rtlCol="0">
            <a:spAutoFit/>
          </a:bodyPr>
          <a:lstStyle/>
          <a:p>
            <a:r>
              <a:rPr lang="es-MX" dirty="0"/>
              <a:t>Here is </a:t>
            </a:r>
            <a:r>
              <a:rPr lang="es-MX" dirty="0" err="1"/>
              <a:t>where</a:t>
            </a:r>
            <a:r>
              <a:rPr lang="es-MX" dirty="0"/>
              <a:t> </a:t>
            </a:r>
            <a:r>
              <a:rPr lang="es-MX" dirty="0" err="1"/>
              <a:t>we</a:t>
            </a:r>
            <a:r>
              <a:rPr lang="es-MX" dirty="0"/>
              <a:t> use the </a:t>
            </a:r>
            <a:r>
              <a:rPr lang="es-MX" b="1" i="1" dirty="0"/>
              <a:t>MEDIA_URL </a:t>
            </a:r>
            <a:r>
              <a:rPr lang="es-MX" dirty="0"/>
              <a:t>and </a:t>
            </a:r>
            <a:r>
              <a:rPr lang="es-MX" b="1" i="1" dirty="0"/>
              <a:t>MEDIA_ROOT</a:t>
            </a:r>
            <a:r>
              <a:rPr lang="es-MX" dirty="0"/>
              <a:t> variables </a:t>
            </a:r>
            <a:r>
              <a:rPr lang="es-MX" dirty="0" err="1"/>
              <a:t>we</a:t>
            </a:r>
            <a:r>
              <a:rPr lang="es-MX" dirty="0"/>
              <a:t> </a:t>
            </a:r>
            <a:r>
              <a:rPr lang="es-MX" dirty="0" err="1"/>
              <a:t>created</a:t>
            </a:r>
            <a:r>
              <a:rPr lang="es-MX" dirty="0"/>
              <a:t> in the </a:t>
            </a:r>
            <a:r>
              <a:rPr lang="es-MX" b="1" i="1" u="sng" dirty="0"/>
              <a:t>settings.py</a:t>
            </a:r>
            <a:r>
              <a:rPr lang="es-MX" dirty="0"/>
              <a:t> file</a:t>
            </a:r>
          </a:p>
        </p:txBody>
      </p:sp>
      <p:cxnSp>
        <p:nvCxnSpPr>
          <p:cNvPr id="9" name="Conector recto de flecha 8">
            <a:extLst>
              <a:ext uri="{FF2B5EF4-FFF2-40B4-BE49-F238E27FC236}">
                <a16:creationId xmlns:a16="http://schemas.microsoft.com/office/drawing/2014/main" id="{51B8E460-BEA2-47C1-AA4E-1338DF943195}"/>
              </a:ext>
            </a:extLst>
          </p:cNvPr>
          <p:cNvCxnSpPr>
            <a:cxnSpLocks/>
            <a:stCxn id="7" idx="1"/>
            <a:endCxn id="5" idx="3"/>
          </p:cNvCxnSpPr>
          <p:nvPr/>
        </p:nvCxnSpPr>
        <p:spPr>
          <a:xfrm flipH="1">
            <a:off x="5383722" y="4631081"/>
            <a:ext cx="1424558" cy="2502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ector recto de flecha 10">
            <a:extLst>
              <a:ext uri="{FF2B5EF4-FFF2-40B4-BE49-F238E27FC236}">
                <a16:creationId xmlns:a16="http://schemas.microsoft.com/office/drawing/2014/main" id="{A49F50D8-C4B3-41B7-895C-FEDEA72C0BE6}"/>
              </a:ext>
            </a:extLst>
          </p:cNvPr>
          <p:cNvCxnSpPr>
            <a:cxnSpLocks/>
            <a:stCxn id="7" idx="0"/>
            <a:endCxn id="2" idx="2"/>
          </p:cNvCxnSpPr>
          <p:nvPr/>
        </p:nvCxnSpPr>
        <p:spPr>
          <a:xfrm flipH="1" flipV="1">
            <a:off x="6096000" y="3429000"/>
            <a:ext cx="2272416" cy="601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5" name="Imagen 14">
            <a:extLst>
              <a:ext uri="{FF2B5EF4-FFF2-40B4-BE49-F238E27FC236}">
                <a16:creationId xmlns:a16="http://schemas.microsoft.com/office/drawing/2014/main" id="{FA1615A7-E339-4F2C-9B3C-7F73D9EC4BC7}"/>
              </a:ext>
            </a:extLst>
          </p:cNvPr>
          <p:cNvPicPr>
            <a:picLocks noChangeAspect="1"/>
          </p:cNvPicPr>
          <p:nvPr/>
        </p:nvPicPr>
        <p:blipFill>
          <a:blip r:embed="rId5"/>
          <a:stretch>
            <a:fillRect/>
          </a:stretch>
        </p:blipFill>
        <p:spPr>
          <a:xfrm>
            <a:off x="856976" y="1031372"/>
            <a:ext cx="3724795" cy="381053"/>
          </a:xfrm>
          <a:prstGeom prst="rect">
            <a:avLst/>
          </a:prstGeom>
        </p:spPr>
      </p:pic>
    </p:spTree>
    <p:extLst>
      <p:ext uri="{BB962C8B-B14F-4D97-AF65-F5344CB8AC3E}">
        <p14:creationId xmlns:p14="http://schemas.microsoft.com/office/powerpoint/2010/main" val="4073268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7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descr="Captura de pantalla de un celular&#10;&#10;Descripción generada automáticamente">
            <a:extLst>
              <a:ext uri="{FF2B5EF4-FFF2-40B4-BE49-F238E27FC236}">
                <a16:creationId xmlns:a16="http://schemas.microsoft.com/office/drawing/2014/main" id="{43C19946-BB45-4DD2-B8AA-4BF03BF4B6EF}"/>
              </a:ext>
            </a:extLst>
          </p:cNvPr>
          <p:cNvPicPr>
            <a:picLocks noChangeAspect="1"/>
          </p:cNvPicPr>
          <p:nvPr/>
        </p:nvPicPr>
        <p:blipFill>
          <a:blip r:embed="rId2"/>
          <a:stretch>
            <a:fillRect/>
          </a:stretch>
        </p:blipFill>
        <p:spPr>
          <a:xfrm>
            <a:off x="1843536" y="801793"/>
            <a:ext cx="8504928" cy="5273056"/>
          </a:xfrm>
          <a:prstGeom prst="rect">
            <a:avLst/>
          </a:prstGeom>
        </p:spPr>
      </p:pic>
    </p:spTree>
    <p:extLst>
      <p:ext uri="{BB962C8B-B14F-4D97-AF65-F5344CB8AC3E}">
        <p14:creationId xmlns:p14="http://schemas.microsoft.com/office/powerpoint/2010/main" val="10627820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4BCA4A-09AF-4CB2-80B7-B7F736607A1A}"/>
              </a:ext>
            </a:extLst>
          </p:cNvPr>
          <p:cNvSpPr>
            <a:spLocks noGrp="1"/>
          </p:cNvSpPr>
          <p:nvPr>
            <p:ph type="title"/>
          </p:nvPr>
        </p:nvSpPr>
        <p:spPr/>
        <p:txBody>
          <a:bodyPr/>
          <a:lstStyle/>
          <a:p>
            <a:pPr algn="ctr"/>
            <a:r>
              <a:rPr lang="es-MX" dirty="0"/>
              <a:t>Modelo Vista </a:t>
            </a:r>
            <a:r>
              <a:rPr lang="es-MX" dirty="0" err="1"/>
              <a:t>Template</a:t>
            </a:r>
            <a:r>
              <a:rPr lang="es-MX" dirty="0"/>
              <a:t> (MVT)</a:t>
            </a:r>
          </a:p>
        </p:txBody>
      </p:sp>
    </p:spTree>
    <p:extLst>
      <p:ext uri="{BB962C8B-B14F-4D97-AF65-F5344CB8AC3E}">
        <p14:creationId xmlns:p14="http://schemas.microsoft.com/office/powerpoint/2010/main" val="40836509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E3BD46E6-995E-44D4-B124-B0EE117E7D9C}"/>
              </a:ext>
            </a:extLst>
          </p:cNvPr>
          <p:cNvSpPr>
            <a:spLocks noGrp="1"/>
          </p:cNvSpPr>
          <p:nvPr>
            <p:ph type="title"/>
          </p:nvPr>
        </p:nvSpPr>
        <p:spPr>
          <a:xfrm>
            <a:off x="1065197" y="5120640"/>
            <a:ext cx="10058400" cy="822960"/>
          </a:xfrm>
        </p:spPr>
        <p:txBody>
          <a:bodyPr vert="horz" lIns="91440" tIns="45720" rIns="91440" bIns="45720" rtlCol="0" anchor="b">
            <a:normAutofit/>
          </a:bodyPr>
          <a:lstStyle/>
          <a:p>
            <a:endParaRPr lang="en-US" sz="3600">
              <a:solidFill>
                <a:srgbClr val="FFFFFF"/>
              </a:solidFill>
            </a:endParaRPr>
          </a:p>
        </p:txBody>
      </p:sp>
      <p:pic>
        <p:nvPicPr>
          <p:cNvPr id="1026" name="Picture 2" descr="Curso Django: Entendiendo como trabaja Django">
            <a:extLst>
              <a:ext uri="{FF2B5EF4-FFF2-40B4-BE49-F238E27FC236}">
                <a16:creationId xmlns:a16="http://schemas.microsoft.com/office/drawing/2014/main" id="{DA59A3D7-46BD-4E7F-9F2C-9DAD7E2298D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1846" y="448840"/>
            <a:ext cx="10925102" cy="3766678"/>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020134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E901CF9-A3D3-4FB4-88FF-E3A443F80E4E}"/>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3300">
                <a:solidFill>
                  <a:schemeClr val="tx1">
                    <a:lumMod val="85000"/>
                    <a:lumOff val="15000"/>
                  </a:schemeClr>
                </a:solidFill>
              </a:rPr>
              <a:t>Move </a:t>
            </a:r>
            <a:r>
              <a:rPr lang="en-US" sz="3300" u="sng">
                <a:solidFill>
                  <a:schemeClr val="tx1">
                    <a:lumMod val="85000"/>
                    <a:lumOff val="15000"/>
                  </a:schemeClr>
                </a:solidFill>
              </a:rPr>
              <a:t>template</a:t>
            </a:r>
            <a:r>
              <a:rPr lang="en-US" sz="3300">
                <a:solidFill>
                  <a:schemeClr val="tx1">
                    <a:lumMod val="85000"/>
                    <a:lumOff val="15000"/>
                  </a:schemeClr>
                </a:solidFill>
              </a:rPr>
              <a:t> and </a:t>
            </a:r>
            <a:r>
              <a:rPr lang="en-US" sz="3300" u="sng">
                <a:solidFill>
                  <a:schemeClr val="tx1">
                    <a:lumMod val="85000"/>
                    <a:lumOff val="15000"/>
                  </a:schemeClr>
                </a:solidFill>
              </a:rPr>
              <a:t>views</a:t>
            </a:r>
            <a:r>
              <a:rPr lang="en-US" sz="3300">
                <a:solidFill>
                  <a:schemeClr val="tx1">
                    <a:lumMod val="85000"/>
                    <a:lumOff val="15000"/>
                  </a:schemeClr>
                </a:solidFill>
              </a:rPr>
              <a:t> of portfolio from the </a:t>
            </a:r>
            <a:r>
              <a:rPr lang="en-US" sz="3300" b="1" i="1">
                <a:solidFill>
                  <a:schemeClr val="tx1">
                    <a:lumMod val="85000"/>
                    <a:lumOff val="15000"/>
                  </a:schemeClr>
                </a:solidFill>
              </a:rPr>
              <a:t>app core </a:t>
            </a:r>
            <a:r>
              <a:rPr lang="en-US" sz="3300">
                <a:solidFill>
                  <a:schemeClr val="tx1">
                    <a:lumMod val="85000"/>
                    <a:lumOff val="15000"/>
                  </a:schemeClr>
                </a:solidFill>
              </a:rPr>
              <a:t>to the </a:t>
            </a:r>
            <a:r>
              <a:rPr lang="en-US" sz="3300" b="1" i="1">
                <a:solidFill>
                  <a:schemeClr val="tx1">
                    <a:lumMod val="85000"/>
                    <a:lumOff val="15000"/>
                  </a:schemeClr>
                </a:solidFill>
              </a:rPr>
              <a:t>app portfolio</a:t>
            </a:r>
            <a:r>
              <a:rPr lang="en-US" sz="3300">
                <a:solidFill>
                  <a:schemeClr val="tx1">
                    <a:lumMod val="85000"/>
                    <a:lumOff val="15000"/>
                  </a:schemeClr>
                </a:solidFill>
              </a:rPr>
              <a:t>.</a:t>
            </a:r>
          </a:p>
        </p:txBody>
      </p:sp>
      <p:pic>
        <p:nvPicPr>
          <p:cNvPr id="3" name="Imagen 2">
            <a:extLst>
              <a:ext uri="{FF2B5EF4-FFF2-40B4-BE49-F238E27FC236}">
                <a16:creationId xmlns:a16="http://schemas.microsoft.com/office/drawing/2014/main" id="{59322285-9F3B-4677-AA5B-9941CEBBC67B}"/>
              </a:ext>
            </a:extLst>
          </p:cNvPr>
          <p:cNvPicPr>
            <a:picLocks noChangeAspect="1"/>
          </p:cNvPicPr>
          <p:nvPr/>
        </p:nvPicPr>
        <p:blipFill>
          <a:blip r:embed="rId2"/>
          <a:stretch>
            <a:fillRect/>
          </a:stretch>
        </p:blipFill>
        <p:spPr>
          <a:xfrm>
            <a:off x="635457" y="1556238"/>
            <a:ext cx="5131653" cy="1770419"/>
          </a:xfrm>
          <a:prstGeom prst="rect">
            <a:avLst/>
          </a:prstGeom>
        </p:spPr>
      </p:pic>
      <p:sp>
        <p:nvSpPr>
          <p:cNvPr id="17" name="Rectangle 16">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BBFACE2B-7BCF-4ABC-9C8C-921AFF335DEC}"/>
              </a:ext>
            </a:extLst>
          </p:cNvPr>
          <p:cNvPicPr>
            <a:picLocks noChangeAspect="1"/>
          </p:cNvPicPr>
          <p:nvPr/>
        </p:nvPicPr>
        <p:blipFill>
          <a:blip r:embed="rId3"/>
          <a:stretch>
            <a:fillRect/>
          </a:stretch>
        </p:blipFill>
        <p:spPr>
          <a:xfrm>
            <a:off x="6424891" y="842016"/>
            <a:ext cx="5118182" cy="3198863"/>
          </a:xfrm>
          <a:prstGeom prst="rect">
            <a:avLst/>
          </a:prstGeom>
        </p:spPr>
      </p:pic>
      <p:cxnSp>
        <p:nvCxnSpPr>
          <p:cNvPr id="19" name="Straight Connector 18">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8628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775855"/>
            <a:ext cx="10058400" cy="961505"/>
          </a:xfrm>
        </p:spPr>
        <p:txBody>
          <a:bodyPr/>
          <a:lstStyle/>
          <a:p>
            <a:r>
              <a:rPr lang="es-MX" dirty="0"/>
              <a:t>DJANGO FILES.</a:t>
            </a:r>
          </a:p>
        </p:txBody>
      </p:sp>
      <p:pic>
        <p:nvPicPr>
          <p:cNvPr id="3" name="Imagen 2"/>
          <p:cNvPicPr>
            <a:picLocks noChangeAspect="1"/>
          </p:cNvPicPr>
          <p:nvPr/>
        </p:nvPicPr>
        <p:blipFill>
          <a:blip r:embed="rId2"/>
          <a:stretch>
            <a:fillRect/>
          </a:stretch>
        </p:blipFill>
        <p:spPr>
          <a:xfrm>
            <a:off x="1097280" y="2117911"/>
            <a:ext cx="3226375" cy="3423908"/>
          </a:xfrm>
          <a:prstGeom prst="rect">
            <a:avLst/>
          </a:prstGeom>
        </p:spPr>
      </p:pic>
      <p:sp>
        <p:nvSpPr>
          <p:cNvPr id="4" name="CuadroTexto 3"/>
          <p:cNvSpPr txBox="1"/>
          <p:nvPr/>
        </p:nvSpPr>
        <p:spPr>
          <a:xfrm>
            <a:off x="5167745" y="2117911"/>
            <a:ext cx="5458691" cy="2554545"/>
          </a:xfrm>
          <a:prstGeom prst="rect">
            <a:avLst/>
          </a:prstGeom>
          <a:noFill/>
        </p:spPr>
        <p:txBody>
          <a:bodyPr wrap="square" rtlCol="0">
            <a:spAutoFit/>
          </a:bodyPr>
          <a:lstStyle/>
          <a:p>
            <a:r>
              <a:rPr lang="es-MX" sz="3200" b="1" dirty="0"/>
              <a:t>MANAGE.PY</a:t>
            </a:r>
          </a:p>
          <a:p>
            <a:endParaRPr lang="es-MX" sz="3200" dirty="0"/>
          </a:p>
          <a:p>
            <a:r>
              <a:rPr lang="es-MX" sz="3200" dirty="0"/>
              <a:t>MANAGE ALL THE PROJECT FROM THE COMMAND PROMPT.</a:t>
            </a:r>
          </a:p>
        </p:txBody>
      </p:sp>
      <p:sp>
        <p:nvSpPr>
          <p:cNvPr id="5" name="Rectángulo 4"/>
          <p:cNvSpPr/>
          <p:nvPr/>
        </p:nvSpPr>
        <p:spPr>
          <a:xfrm>
            <a:off x="1499633" y="4918364"/>
            <a:ext cx="2130257" cy="5121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5207425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1A51AB-2014-408D-A8F6-1E060A5A232B}"/>
              </a:ext>
            </a:extLst>
          </p:cNvPr>
          <p:cNvSpPr>
            <a:spLocks noGrp="1"/>
          </p:cNvSpPr>
          <p:nvPr>
            <p:ph type="title"/>
          </p:nvPr>
        </p:nvSpPr>
        <p:spPr/>
        <p:txBody>
          <a:bodyPr>
            <a:noAutofit/>
          </a:bodyPr>
          <a:lstStyle/>
          <a:p>
            <a:r>
              <a:rPr lang="es-MX" sz="4000" dirty="0" err="1"/>
              <a:t>Import</a:t>
            </a:r>
            <a:r>
              <a:rPr lang="es-MX" sz="4000" dirty="0"/>
              <a:t> </a:t>
            </a:r>
            <a:r>
              <a:rPr lang="es-MX" sz="4000" dirty="0" err="1"/>
              <a:t>from</a:t>
            </a:r>
            <a:r>
              <a:rPr lang="es-MX" sz="4000" dirty="0"/>
              <a:t> </a:t>
            </a:r>
            <a:r>
              <a:rPr lang="es-MX" sz="4000" dirty="0" err="1"/>
              <a:t>two</a:t>
            </a:r>
            <a:r>
              <a:rPr lang="es-MX" sz="4000" dirty="0"/>
              <a:t> </a:t>
            </a:r>
            <a:r>
              <a:rPr lang="es-MX" sz="4000" dirty="0" err="1"/>
              <a:t>different</a:t>
            </a:r>
            <a:r>
              <a:rPr lang="es-MX" sz="4000" dirty="0"/>
              <a:t> apps “the </a:t>
            </a:r>
            <a:r>
              <a:rPr lang="es-MX" sz="4000" dirty="0" err="1"/>
              <a:t>same</a:t>
            </a:r>
            <a:r>
              <a:rPr lang="es-MX" sz="4000" dirty="0"/>
              <a:t> file” (</a:t>
            </a:r>
            <a:r>
              <a:rPr lang="es-MX" sz="4000" dirty="0" err="1"/>
              <a:t>just</a:t>
            </a:r>
            <a:r>
              <a:rPr lang="es-MX" sz="4000" dirty="0"/>
              <a:t> the </a:t>
            </a:r>
            <a:r>
              <a:rPr lang="es-MX" sz="4000" dirty="0" err="1"/>
              <a:t>name</a:t>
            </a:r>
            <a:r>
              <a:rPr lang="es-MX" sz="4000" dirty="0"/>
              <a:t> is </a:t>
            </a:r>
            <a:r>
              <a:rPr lang="es-MX" sz="4000" dirty="0" err="1"/>
              <a:t>equal</a:t>
            </a:r>
            <a:r>
              <a:rPr lang="es-MX" sz="4000" dirty="0"/>
              <a:t>) in the </a:t>
            </a:r>
            <a:r>
              <a:rPr lang="es-MX" sz="4000" b="1" i="1" dirty="0"/>
              <a:t>urls.py</a:t>
            </a:r>
            <a:r>
              <a:rPr lang="es-MX" sz="4000" dirty="0"/>
              <a:t> file </a:t>
            </a:r>
            <a:r>
              <a:rPr lang="es-MX" sz="4000" dirty="0" err="1"/>
              <a:t>from</a:t>
            </a:r>
            <a:r>
              <a:rPr lang="es-MX" sz="4000" dirty="0"/>
              <a:t> the folder </a:t>
            </a:r>
            <a:r>
              <a:rPr lang="es-MX" sz="4000" dirty="0" err="1"/>
              <a:t>root</a:t>
            </a:r>
            <a:r>
              <a:rPr lang="es-MX" sz="4000" dirty="0"/>
              <a:t>.</a:t>
            </a:r>
          </a:p>
        </p:txBody>
      </p:sp>
      <p:pic>
        <p:nvPicPr>
          <p:cNvPr id="3" name="Imagen 2">
            <a:extLst>
              <a:ext uri="{FF2B5EF4-FFF2-40B4-BE49-F238E27FC236}">
                <a16:creationId xmlns:a16="http://schemas.microsoft.com/office/drawing/2014/main" id="{26A91154-F15B-4683-B402-B171DFEA76E3}"/>
              </a:ext>
            </a:extLst>
          </p:cNvPr>
          <p:cNvPicPr>
            <a:picLocks noChangeAspect="1"/>
          </p:cNvPicPr>
          <p:nvPr/>
        </p:nvPicPr>
        <p:blipFill>
          <a:blip r:embed="rId2"/>
          <a:stretch>
            <a:fillRect/>
          </a:stretch>
        </p:blipFill>
        <p:spPr>
          <a:xfrm>
            <a:off x="2142573" y="2332891"/>
            <a:ext cx="7906853" cy="3324689"/>
          </a:xfrm>
          <a:prstGeom prst="rect">
            <a:avLst/>
          </a:prstGeom>
        </p:spPr>
      </p:pic>
      <p:pic>
        <p:nvPicPr>
          <p:cNvPr id="4" name="Imagen 3">
            <a:extLst>
              <a:ext uri="{FF2B5EF4-FFF2-40B4-BE49-F238E27FC236}">
                <a16:creationId xmlns:a16="http://schemas.microsoft.com/office/drawing/2014/main" id="{162CA698-65A3-4970-894D-302C29CF4C60}"/>
              </a:ext>
            </a:extLst>
          </p:cNvPr>
          <p:cNvPicPr>
            <a:picLocks noChangeAspect="1"/>
          </p:cNvPicPr>
          <p:nvPr/>
        </p:nvPicPr>
        <p:blipFill>
          <a:blip r:embed="rId3"/>
          <a:stretch>
            <a:fillRect/>
          </a:stretch>
        </p:blipFill>
        <p:spPr>
          <a:xfrm>
            <a:off x="5041166" y="1866101"/>
            <a:ext cx="1619476" cy="466790"/>
          </a:xfrm>
          <a:prstGeom prst="rect">
            <a:avLst/>
          </a:prstGeom>
        </p:spPr>
      </p:pic>
    </p:spTree>
    <p:extLst>
      <p:ext uri="{BB962C8B-B14F-4D97-AF65-F5344CB8AC3E}">
        <p14:creationId xmlns:p14="http://schemas.microsoft.com/office/powerpoint/2010/main" val="25442114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5F514518-3647-4608-A50E-92010CC4C664}"/>
              </a:ext>
            </a:extLst>
          </p:cNvPr>
          <p:cNvSpPr>
            <a:spLocks noGrp="1"/>
          </p:cNvSpPr>
          <p:nvPr>
            <p:ph type="title"/>
          </p:nvPr>
        </p:nvSpPr>
        <p:spPr>
          <a:xfrm>
            <a:off x="1065197" y="5120640"/>
            <a:ext cx="10058400" cy="1032545"/>
          </a:xfrm>
        </p:spPr>
        <p:txBody>
          <a:bodyPr vert="horz" lIns="91440" tIns="45720" rIns="91440" bIns="45720" rtlCol="0" anchor="b">
            <a:noAutofit/>
          </a:bodyPr>
          <a:lstStyle/>
          <a:p>
            <a:r>
              <a:rPr lang="en-US" sz="3600" dirty="0">
                <a:solidFill>
                  <a:srgbClr val="FFFFFF"/>
                </a:solidFill>
              </a:rPr>
              <a:t>Now, we want to get all the projects we have done with our model </a:t>
            </a:r>
            <a:r>
              <a:rPr lang="en-US" sz="3600" b="1" i="1" dirty="0">
                <a:solidFill>
                  <a:srgbClr val="FFFFFF"/>
                </a:solidFill>
              </a:rPr>
              <a:t>Project</a:t>
            </a:r>
            <a:r>
              <a:rPr lang="en-US" sz="3600" dirty="0">
                <a:solidFill>
                  <a:srgbClr val="FFFFFF"/>
                </a:solidFill>
              </a:rPr>
              <a:t>. </a:t>
            </a:r>
          </a:p>
        </p:txBody>
      </p:sp>
      <p:pic>
        <p:nvPicPr>
          <p:cNvPr id="3" name="Imagen 2">
            <a:extLst>
              <a:ext uri="{FF2B5EF4-FFF2-40B4-BE49-F238E27FC236}">
                <a16:creationId xmlns:a16="http://schemas.microsoft.com/office/drawing/2014/main" id="{A28CFD1A-DC5B-46E2-A492-0613A1F69FA2}"/>
              </a:ext>
            </a:extLst>
          </p:cNvPr>
          <p:cNvPicPr>
            <a:picLocks noChangeAspect="1"/>
          </p:cNvPicPr>
          <p:nvPr/>
        </p:nvPicPr>
        <p:blipFill>
          <a:blip r:embed="rId2"/>
          <a:stretch>
            <a:fillRect/>
          </a:stretch>
        </p:blipFill>
        <p:spPr>
          <a:xfrm>
            <a:off x="1065197" y="125054"/>
            <a:ext cx="10145217" cy="3246468"/>
          </a:xfrm>
          <a:prstGeom prst="rect">
            <a:avLst/>
          </a:prstGeom>
        </p:spPr>
      </p:pic>
      <p:sp>
        <p:nvSpPr>
          <p:cNvPr id="18" name="Rectangle 17">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uadroTexto 3">
            <a:extLst>
              <a:ext uri="{FF2B5EF4-FFF2-40B4-BE49-F238E27FC236}">
                <a16:creationId xmlns:a16="http://schemas.microsoft.com/office/drawing/2014/main" id="{42A79F87-4FBD-4FF5-BE47-0076B857EE35}"/>
              </a:ext>
            </a:extLst>
          </p:cNvPr>
          <p:cNvSpPr txBox="1"/>
          <p:nvPr/>
        </p:nvSpPr>
        <p:spPr>
          <a:xfrm>
            <a:off x="1756077" y="3542044"/>
            <a:ext cx="8676640" cy="923330"/>
          </a:xfrm>
          <a:prstGeom prst="rect">
            <a:avLst/>
          </a:prstGeom>
          <a:noFill/>
        </p:spPr>
        <p:txBody>
          <a:bodyPr wrap="square" rtlCol="0">
            <a:spAutoFit/>
          </a:bodyPr>
          <a:lstStyle/>
          <a:p>
            <a:r>
              <a:rPr lang="es-MX" dirty="0"/>
              <a:t>1.- </a:t>
            </a:r>
            <a:r>
              <a:rPr lang="es-MX" dirty="0" err="1"/>
              <a:t>Import</a:t>
            </a:r>
            <a:r>
              <a:rPr lang="es-MX" dirty="0"/>
              <a:t> </a:t>
            </a:r>
            <a:r>
              <a:rPr lang="es-MX" dirty="0" err="1"/>
              <a:t>our</a:t>
            </a:r>
            <a:r>
              <a:rPr lang="es-MX" dirty="0"/>
              <a:t> </a:t>
            </a:r>
            <a:r>
              <a:rPr lang="es-MX" dirty="0" err="1"/>
              <a:t>models</a:t>
            </a:r>
            <a:r>
              <a:rPr lang="es-MX" dirty="0"/>
              <a:t>.</a:t>
            </a:r>
          </a:p>
          <a:p>
            <a:r>
              <a:rPr lang="es-MX" dirty="0"/>
              <a:t>2.- </a:t>
            </a:r>
            <a:r>
              <a:rPr lang="es-MX" dirty="0" err="1"/>
              <a:t>Create</a:t>
            </a:r>
            <a:r>
              <a:rPr lang="es-MX" dirty="0"/>
              <a:t> variable </a:t>
            </a:r>
            <a:r>
              <a:rPr lang="es-MX" b="1" i="1" dirty="0" err="1"/>
              <a:t>projects</a:t>
            </a:r>
            <a:r>
              <a:rPr lang="es-MX" dirty="0"/>
              <a:t> </a:t>
            </a:r>
            <a:r>
              <a:rPr lang="es-MX" dirty="0" err="1"/>
              <a:t>where</a:t>
            </a:r>
            <a:r>
              <a:rPr lang="es-MX" dirty="0"/>
              <a:t> </a:t>
            </a:r>
            <a:r>
              <a:rPr lang="es-MX" dirty="0" err="1"/>
              <a:t>we’ll</a:t>
            </a:r>
            <a:r>
              <a:rPr lang="es-MX" dirty="0"/>
              <a:t> </a:t>
            </a:r>
            <a:r>
              <a:rPr lang="es-MX" dirty="0" err="1"/>
              <a:t>storage</a:t>
            </a:r>
            <a:r>
              <a:rPr lang="es-MX" dirty="0"/>
              <a:t> </a:t>
            </a:r>
            <a:r>
              <a:rPr lang="es-MX" dirty="0" err="1"/>
              <a:t>all</a:t>
            </a:r>
            <a:r>
              <a:rPr lang="es-MX" dirty="0"/>
              <a:t> the </a:t>
            </a:r>
            <a:r>
              <a:rPr lang="es-MX" dirty="0" err="1"/>
              <a:t>projects</a:t>
            </a:r>
            <a:r>
              <a:rPr lang="es-MX" dirty="0"/>
              <a:t> that has </a:t>
            </a:r>
            <a:r>
              <a:rPr lang="es-MX" dirty="0" err="1"/>
              <a:t>our</a:t>
            </a:r>
            <a:r>
              <a:rPr lang="es-MX" dirty="0"/>
              <a:t> </a:t>
            </a:r>
            <a:r>
              <a:rPr lang="es-MX" dirty="0" err="1"/>
              <a:t>model</a:t>
            </a:r>
            <a:r>
              <a:rPr lang="es-MX" dirty="0"/>
              <a:t> Project</a:t>
            </a:r>
          </a:p>
          <a:p>
            <a:r>
              <a:rPr lang="es-MX" dirty="0"/>
              <a:t>3.- </a:t>
            </a:r>
            <a:r>
              <a:rPr lang="es-MX" dirty="0" err="1"/>
              <a:t>Add</a:t>
            </a:r>
            <a:r>
              <a:rPr lang="es-MX" dirty="0"/>
              <a:t> a </a:t>
            </a:r>
            <a:r>
              <a:rPr lang="es-MX" dirty="0" err="1"/>
              <a:t>context</a:t>
            </a:r>
            <a:r>
              <a:rPr lang="es-MX" dirty="0"/>
              <a:t> </a:t>
            </a:r>
            <a:r>
              <a:rPr lang="es-MX" dirty="0" err="1"/>
              <a:t>directory</a:t>
            </a:r>
            <a:r>
              <a:rPr lang="es-MX" dirty="0"/>
              <a:t> </a:t>
            </a:r>
            <a:r>
              <a:rPr lang="es-MX" dirty="0" err="1"/>
              <a:t>with</a:t>
            </a:r>
            <a:r>
              <a:rPr lang="es-MX" dirty="0"/>
              <a:t> the </a:t>
            </a:r>
            <a:r>
              <a:rPr lang="es-MX" dirty="0" err="1"/>
              <a:t>key</a:t>
            </a:r>
            <a:r>
              <a:rPr lang="es-MX" dirty="0"/>
              <a:t> ‘</a:t>
            </a:r>
            <a:r>
              <a:rPr lang="es-MX" dirty="0" err="1"/>
              <a:t>projects</a:t>
            </a:r>
            <a:r>
              <a:rPr lang="es-MX" dirty="0"/>
              <a:t>’ and the value (the variable </a:t>
            </a:r>
            <a:r>
              <a:rPr lang="es-MX" dirty="0" err="1"/>
              <a:t>projects</a:t>
            </a:r>
            <a:r>
              <a:rPr lang="es-MX" dirty="0"/>
              <a:t>)</a:t>
            </a:r>
          </a:p>
        </p:txBody>
      </p:sp>
    </p:spTree>
    <p:extLst>
      <p:ext uri="{BB962C8B-B14F-4D97-AF65-F5344CB8AC3E}">
        <p14:creationId xmlns:p14="http://schemas.microsoft.com/office/powerpoint/2010/main" val="882044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3D0305-681A-4F48-8FD4-05014D73F8D6}"/>
              </a:ext>
            </a:extLst>
          </p:cNvPr>
          <p:cNvSpPr>
            <a:spLocks noGrp="1"/>
          </p:cNvSpPr>
          <p:nvPr>
            <p:ph type="title"/>
          </p:nvPr>
        </p:nvSpPr>
        <p:spPr/>
        <p:txBody>
          <a:bodyPr>
            <a:noAutofit/>
          </a:bodyPr>
          <a:lstStyle/>
          <a:p>
            <a:r>
              <a:rPr lang="es-MX" sz="3600" dirty="0"/>
              <a:t>INSTALL PYLINT-DJANGO</a:t>
            </a:r>
          </a:p>
        </p:txBody>
      </p:sp>
      <p:sp>
        <p:nvSpPr>
          <p:cNvPr id="3" name="Rectángulo 2">
            <a:extLst>
              <a:ext uri="{FF2B5EF4-FFF2-40B4-BE49-F238E27FC236}">
                <a16:creationId xmlns:a16="http://schemas.microsoft.com/office/drawing/2014/main" id="{DC44F7B5-EEA4-45EB-AF1D-0B74FB0CB42C}"/>
              </a:ext>
            </a:extLst>
          </p:cNvPr>
          <p:cNvSpPr/>
          <p:nvPr/>
        </p:nvSpPr>
        <p:spPr>
          <a:xfrm>
            <a:off x="3658655" y="3105834"/>
            <a:ext cx="4716419" cy="646331"/>
          </a:xfrm>
          <a:prstGeom prst="rect">
            <a:avLst/>
          </a:prstGeom>
        </p:spPr>
        <p:txBody>
          <a:bodyPr wrap="none">
            <a:spAutoFit/>
          </a:bodyPr>
          <a:lstStyle/>
          <a:p>
            <a:r>
              <a:rPr lang="es-MX" sz="3600" b="1" i="1" dirty="0" err="1"/>
              <a:t>pip</a:t>
            </a:r>
            <a:r>
              <a:rPr lang="es-MX" sz="3600" b="1" i="1" dirty="0"/>
              <a:t> </a:t>
            </a:r>
            <a:r>
              <a:rPr lang="es-MX" sz="3600" b="1" i="1" dirty="0" err="1"/>
              <a:t>install</a:t>
            </a:r>
            <a:r>
              <a:rPr lang="es-MX" sz="3600" b="1" i="1" dirty="0"/>
              <a:t> </a:t>
            </a:r>
            <a:r>
              <a:rPr lang="es-MX" sz="3600" b="1" i="1" dirty="0" err="1"/>
              <a:t>pylint-django</a:t>
            </a:r>
            <a:endParaRPr lang="es-MX" sz="3600" b="1" i="1" dirty="0"/>
          </a:p>
        </p:txBody>
      </p:sp>
      <p:sp>
        <p:nvSpPr>
          <p:cNvPr id="6" name="Rectángulo 5">
            <a:extLst>
              <a:ext uri="{FF2B5EF4-FFF2-40B4-BE49-F238E27FC236}">
                <a16:creationId xmlns:a16="http://schemas.microsoft.com/office/drawing/2014/main" id="{66F2F6F7-AB2D-43AD-B206-44DD41264D87}"/>
              </a:ext>
            </a:extLst>
          </p:cNvPr>
          <p:cNvSpPr/>
          <p:nvPr/>
        </p:nvSpPr>
        <p:spPr>
          <a:xfrm>
            <a:off x="2083324" y="2002898"/>
            <a:ext cx="7786540" cy="830997"/>
          </a:xfrm>
          <a:prstGeom prst="rect">
            <a:avLst/>
          </a:prstGeom>
        </p:spPr>
        <p:txBody>
          <a:bodyPr wrap="square">
            <a:spAutoFit/>
          </a:bodyPr>
          <a:lstStyle/>
          <a:p>
            <a:pPr algn="ctr"/>
            <a:r>
              <a:rPr lang="es-MX" sz="2400" dirty="0" err="1"/>
              <a:t>This</a:t>
            </a:r>
            <a:r>
              <a:rPr lang="es-MX" sz="2400" dirty="0"/>
              <a:t> is </a:t>
            </a:r>
            <a:r>
              <a:rPr lang="es-MX" sz="2400" dirty="0" err="1"/>
              <a:t>an</a:t>
            </a:r>
            <a:r>
              <a:rPr lang="es-MX" sz="2400" dirty="0"/>
              <a:t> extended </a:t>
            </a:r>
            <a:r>
              <a:rPr lang="es-MX" sz="2400" dirty="0" err="1"/>
              <a:t>configuration</a:t>
            </a:r>
            <a:r>
              <a:rPr lang="es-MX" sz="2400" dirty="0"/>
              <a:t> for the </a:t>
            </a:r>
            <a:r>
              <a:rPr lang="es-MX" sz="2400" dirty="0" err="1"/>
              <a:t>compiler-syntax</a:t>
            </a:r>
            <a:r>
              <a:rPr lang="es-MX" sz="2400" dirty="0"/>
              <a:t> of Django so </a:t>
            </a:r>
            <a:r>
              <a:rPr lang="es-MX" sz="2400" dirty="0" err="1"/>
              <a:t>we</a:t>
            </a:r>
            <a:r>
              <a:rPr lang="es-MX" sz="2400" dirty="0"/>
              <a:t> </a:t>
            </a:r>
            <a:r>
              <a:rPr lang="es-MX" sz="2400" dirty="0" err="1"/>
              <a:t>don’t</a:t>
            </a:r>
            <a:r>
              <a:rPr lang="es-MX" sz="2400" dirty="0"/>
              <a:t> </a:t>
            </a:r>
            <a:r>
              <a:rPr lang="es-MX" sz="2400" dirty="0" err="1"/>
              <a:t>get</a:t>
            </a:r>
            <a:r>
              <a:rPr lang="es-MX" sz="2400" dirty="0"/>
              <a:t> </a:t>
            </a:r>
            <a:r>
              <a:rPr lang="es-MX" sz="2400" dirty="0" err="1"/>
              <a:t>common</a:t>
            </a:r>
            <a:r>
              <a:rPr lang="es-MX" sz="2400" dirty="0"/>
              <a:t> </a:t>
            </a:r>
            <a:r>
              <a:rPr lang="es-MX" sz="2400" dirty="0" err="1"/>
              <a:t>errors</a:t>
            </a:r>
            <a:r>
              <a:rPr lang="es-MX" sz="2400" dirty="0"/>
              <a:t> and </a:t>
            </a:r>
            <a:r>
              <a:rPr lang="es-MX" sz="2400" dirty="0" err="1"/>
              <a:t>stuff</a:t>
            </a:r>
            <a:r>
              <a:rPr lang="es-MX" sz="2400" dirty="0"/>
              <a:t>.</a:t>
            </a:r>
          </a:p>
        </p:txBody>
      </p:sp>
    </p:spTree>
    <p:extLst>
      <p:ext uri="{BB962C8B-B14F-4D97-AF65-F5344CB8AC3E}">
        <p14:creationId xmlns:p14="http://schemas.microsoft.com/office/powerpoint/2010/main" val="320990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3D0305-681A-4F48-8FD4-05014D73F8D6}"/>
              </a:ext>
            </a:extLst>
          </p:cNvPr>
          <p:cNvSpPr>
            <a:spLocks noGrp="1"/>
          </p:cNvSpPr>
          <p:nvPr>
            <p:ph type="title"/>
          </p:nvPr>
        </p:nvSpPr>
        <p:spPr/>
        <p:txBody>
          <a:bodyPr/>
          <a:lstStyle/>
          <a:p>
            <a:r>
              <a:rPr lang="es-MX" dirty="0"/>
              <a:t>And so </a:t>
            </a:r>
            <a:r>
              <a:rPr lang="es-MX" dirty="0" err="1"/>
              <a:t>you</a:t>
            </a:r>
            <a:r>
              <a:rPr lang="es-MX" dirty="0"/>
              <a:t> can </a:t>
            </a:r>
            <a:r>
              <a:rPr lang="es-MX" dirty="0" err="1"/>
              <a:t>activate</a:t>
            </a:r>
            <a:r>
              <a:rPr lang="es-MX" dirty="0"/>
              <a:t> </a:t>
            </a:r>
            <a:r>
              <a:rPr lang="es-MX" dirty="0" err="1"/>
              <a:t>it</a:t>
            </a:r>
            <a:r>
              <a:rPr lang="es-MX" dirty="0"/>
              <a:t> </a:t>
            </a:r>
            <a:r>
              <a:rPr lang="es-MX" dirty="0" err="1"/>
              <a:t>you</a:t>
            </a:r>
            <a:r>
              <a:rPr lang="es-MX" dirty="0"/>
              <a:t> </a:t>
            </a:r>
            <a:r>
              <a:rPr lang="es-MX" dirty="0" err="1"/>
              <a:t>must</a:t>
            </a:r>
            <a:r>
              <a:rPr lang="es-MX" dirty="0"/>
              <a:t> do </a:t>
            </a:r>
            <a:r>
              <a:rPr lang="es-MX" dirty="0" err="1"/>
              <a:t>next</a:t>
            </a:r>
            <a:r>
              <a:rPr lang="es-MX" dirty="0"/>
              <a:t>:</a:t>
            </a:r>
          </a:p>
        </p:txBody>
      </p:sp>
      <p:grpSp>
        <p:nvGrpSpPr>
          <p:cNvPr id="10" name="Grupo 9">
            <a:extLst>
              <a:ext uri="{FF2B5EF4-FFF2-40B4-BE49-F238E27FC236}">
                <a16:creationId xmlns:a16="http://schemas.microsoft.com/office/drawing/2014/main" id="{DA7B9146-14C1-40FD-8702-1749F537A5A6}"/>
              </a:ext>
            </a:extLst>
          </p:cNvPr>
          <p:cNvGrpSpPr/>
          <p:nvPr/>
        </p:nvGrpSpPr>
        <p:grpSpPr>
          <a:xfrm>
            <a:off x="707010" y="2017336"/>
            <a:ext cx="5118755" cy="3970318"/>
            <a:chOff x="707009" y="2017336"/>
            <a:chExt cx="5948313" cy="3970318"/>
          </a:xfrm>
        </p:grpSpPr>
        <p:sp>
          <p:nvSpPr>
            <p:cNvPr id="6" name="CuadroTexto 5">
              <a:extLst>
                <a:ext uri="{FF2B5EF4-FFF2-40B4-BE49-F238E27FC236}">
                  <a16:creationId xmlns:a16="http://schemas.microsoft.com/office/drawing/2014/main" id="{F8745C66-7D4B-4B54-B237-39A852153DDB}"/>
                </a:ext>
              </a:extLst>
            </p:cNvPr>
            <p:cNvSpPr txBox="1"/>
            <p:nvPr/>
          </p:nvSpPr>
          <p:spPr>
            <a:xfrm>
              <a:off x="707009" y="2017336"/>
              <a:ext cx="5948313" cy="3970318"/>
            </a:xfrm>
            <a:prstGeom prst="rect">
              <a:avLst/>
            </a:prstGeom>
            <a:noFill/>
          </p:spPr>
          <p:txBody>
            <a:bodyPr wrap="square" rtlCol="0">
              <a:spAutoFit/>
            </a:bodyPr>
            <a:lstStyle/>
            <a:p>
              <a:r>
                <a:rPr lang="es-MX" dirty="0"/>
                <a:t>1.- </a:t>
              </a:r>
              <a:r>
                <a:rPr lang="es-MX" dirty="0" err="1"/>
                <a:t>Press</a:t>
              </a:r>
              <a:r>
                <a:rPr lang="es-MX" dirty="0"/>
                <a:t> (Ctrl + ,) so </a:t>
              </a:r>
              <a:r>
                <a:rPr lang="es-MX" dirty="0" err="1"/>
                <a:t>you</a:t>
              </a:r>
              <a:r>
                <a:rPr lang="es-MX" dirty="0"/>
                <a:t> </a:t>
              </a:r>
              <a:r>
                <a:rPr lang="es-MX" dirty="0" err="1"/>
                <a:t>go</a:t>
              </a:r>
              <a:r>
                <a:rPr lang="es-MX" dirty="0"/>
                <a:t> to </a:t>
              </a:r>
              <a:r>
                <a:rPr lang="es-MX" dirty="0" err="1"/>
                <a:t>settings</a:t>
              </a:r>
              <a:r>
                <a:rPr lang="es-MX" dirty="0"/>
                <a:t>.</a:t>
              </a:r>
            </a:p>
            <a:p>
              <a:r>
                <a:rPr lang="es-MX" dirty="0"/>
                <a:t>2.- Look for </a:t>
              </a:r>
              <a:r>
                <a:rPr lang="es-MX" b="1" i="1" dirty="0" err="1"/>
                <a:t>pylintArgs</a:t>
              </a:r>
              <a:r>
                <a:rPr lang="es-MX" dirty="0"/>
                <a:t> in the browser and </a:t>
              </a:r>
              <a:r>
                <a:rPr lang="es-MX" dirty="0" err="1"/>
                <a:t>find</a:t>
              </a:r>
              <a:r>
                <a:rPr lang="es-MX" dirty="0"/>
                <a:t> </a:t>
              </a:r>
              <a:r>
                <a:rPr lang="es-MX" dirty="0" err="1"/>
                <a:t>this</a:t>
              </a:r>
              <a:r>
                <a:rPr lang="es-MX" dirty="0"/>
                <a:t>:</a:t>
              </a:r>
            </a:p>
            <a:p>
              <a:endParaRPr lang="es-MX" dirty="0"/>
            </a:p>
            <a:p>
              <a:endParaRPr lang="es-MX" dirty="0"/>
            </a:p>
            <a:p>
              <a:endParaRPr lang="es-MX" dirty="0"/>
            </a:p>
            <a:p>
              <a:r>
                <a:rPr lang="es-MX" dirty="0"/>
                <a:t>3.- </a:t>
              </a:r>
              <a:r>
                <a:rPr lang="es-MX" dirty="0" err="1"/>
                <a:t>Then</a:t>
              </a:r>
              <a:r>
                <a:rPr lang="es-MX" dirty="0"/>
                <a:t> </a:t>
              </a:r>
              <a:r>
                <a:rPr lang="es-MX" dirty="0" err="1"/>
                <a:t>copy</a:t>
              </a:r>
              <a:r>
                <a:rPr lang="es-MX" dirty="0"/>
                <a:t> the </a:t>
              </a:r>
              <a:r>
                <a:rPr lang="es-MX" dirty="0" err="1"/>
                <a:t>Setting</a:t>
              </a:r>
              <a:r>
                <a:rPr lang="es-MX" dirty="0"/>
                <a:t> as JSON</a:t>
              </a:r>
            </a:p>
            <a:p>
              <a:endParaRPr lang="es-MX" dirty="0"/>
            </a:p>
            <a:p>
              <a:endParaRPr lang="es-MX" dirty="0"/>
            </a:p>
            <a:p>
              <a:endParaRPr lang="es-MX" dirty="0"/>
            </a:p>
            <a:p>
              <a:endParaRPr lang="es-MX" dirty="0"/>
            </a:p>
            <a:p>
              <a:endParaRPr lang="es-MX" dirty="0"/>
            </a:p>
            <a:p>
              <a:r>
                <a:rPr lang="es-MX" dirty="0"/>
                <a:t>4.- </a:t>
              </a:r>
              <a:r>
                <a:rPr lang="es-MX" dirty="0" err="1"/>
                <a:t>Now</a:t>
              </a:r>
              <a:r>
                <a:rPr lang="es-MX" dirty="0"/>
                <a:t> </a:t>
              </a:r>
              <a:r>
                <a:rPr lang="es-MX" dirty="0" err="1"/>
                <a:t>select</a:t>
              </a:r>
              <a:r>
                <a:rPr lang="es-MX" dirty="0"/>
                <a:t> the </a:t>
              </a:r>
              <a:r>
                <a:rPr lang="es-MX" dirty="0" err="1"/>
                <a:t>first</a:t>
              </a:r>
              <a:r>
                <a:rPr lang="es-MX" dirty="0"/>
                <a:t> </a:t>
              </a:r>
              <a:r>
                <a:rPr lang="es-MX" dirty="0" err="1"/>
                <a:t>icon</a:t>
              </a:r>
              <a:r>
                <a:rPr lang="es-MX" dirty="0"/>
                <a:t> in the top </a:t>
              </a:r>
              <a:r>
                <a:rPr lang="es-MX" dirty="0" err="1"/>
                <a:t>corner</a:t>
              </a:r>
              <a:endParaRPr lang="es-MX" dirty="0"/>
            </a:p>
            <a:p>
              <a:endParaRPr lang="es-MX" dirty="0"/>
            </a:p>
            <a:p>
              <a:endParaRPr lang="es-MX" dirty="0"/>
            </a:p>
          </p:txBody>
        </p:sp>
        <p:pic>
          <p:nvPicPr>
            <p:cNvPr id="7" name="Imagen 6">
              <a:extLst>
                <a:ext uri="{FF2B5EF4-FFF2-40B4-BE49-F238E27FC236}">
                  <a16:creationId xmlns:a16="http://schemas.microsoft.com/office/drawing/2014/main" id="{B8566BDC-29E0-442E-AE96-EA2D0BEC5ECC}"/>
                </a:ext>
              </a:extLst>
            </p:cNvPr>
            <p:cNvPicPr>
              <a:picLocks noChangeAspect="1"/>
            </p:cNvPicPr>
            <p:nvPr/>
          </p:nvPicPr>
          <p:blipFill>
            <a:blip r:embed="rId2"/>
            <a:stretch>
              <a:fillRect/>
            </a:stretch>
          </p:blipFill>
          <p:spPr>
            <a:xfrm>
              <a:off x="726778" y="2680699"/>
              <a:ext cx="5687219" cy="685896"/>
            </a:xfrm>
            <a:prstGeom prst="rect">
              <a:avLst/>
            </a:prstGeom>
          </p:spPr>
        </p:pic>
        <p:pic>
          <p:nvPicPr>
            <p:cNvPr id="8" name="Imagen 7">
              <a:extLst>
                <a:ext uri="{FF2B5EF4-FFF2-40B4-BE49-F238E27FC236}">
                  <a16:creationId xmlns:a16="http://schemas.microsoft.com/office/drawing/2014/main" id="{BEB7A950-81BF-4923-BE63-487F6C2DF499}"/>
                </a:ext>
              </a:extLst>
            </p:cNvPr>
            <p:cNvPicPr>
              <a:picLocks noChangeAspect="1"/>
            </p:cNvPicPr>
            <p:nvPr/>
          </p:nvPicPr>
          <p:blipFill>
            <a:blip r:embed="rId3"/>
            <a:stretch>
              <a:fillRect/>
            </a:stretch>
          </p:blipFill>
          <p:spPr>
            <a:xfrm>
              <a:off x="961803" y="3757751"/>
              <a:ext cx="4353966" cy="1135817"/>
            </a:xfrm>
            <a:prstGeom prst="rect">
              <a:avLst/>
            </a:prstGeom>
          </p:spPr>
        </p:pic>
        <p:pic>
          <p:nvPicPr>
            <p:cNvPr id="9" name="Imagen 8">
              <a:extLst>
                <a:ext uri="{FF2B5EF4-FFF2-40B4-BE49-F238E27FC236}">
                  <a16:creationId xmlns:a16="http://schemas.microsoft.com/office/drawing/2014/main" id="{29F173C1-3EF2-4308-B798-16A4CACAAE48}"/>
                </a:ext>
              </a:extLst>
            </p:cNvPr>
            <p:cNvPicPr>
              <a:picLocks noChangeAspect="1"/>
            </p:cNvPicPr>
            <p:nvPr/>
          </p:nvPicPr>
          <p:blipFill rotWithShape="1">
            <a:blip r:embed="rId4"/>
            <a:srcRect l="31951" b="9638"/>
            <a:stretch/>
          </p:blipFill>
          <p:spPr>
            <a:xfrm>
              <a:off x="2451639" y="5443353"/>
              <a:ext cx="1374294" cy="430407"/>
            </a:xfrm>
            <a:prstGeom prst="rect">
              <a:avLst/>
            </a:prstGeom>
          </p:spPr>
        </p:pic>
      </p:grpSp>
      <p:sp>
        <p:nvSpPr>
          <p:cNvPr id="12" name="CuadroTexto 11">
            <a:extLst>
              <a:ext uri="{FF2B5EF4-FFF2-40B4-BE49-F238E27FC236}">
                <a16:creationId xmlns:a16="http://schemas.microsoft.com/office/drawing/2014/main" id="{AC43D401-B683-4C66-8F11-78020743F5EF}"/>
              </a:ext>
            </a:extLst>
          </p:cNvPr>
          <p:cNvSpPr txBox="1"/>
          <p:nvPr/>
        </p:nvSpPr>
        <p:spPr>
          <a:xfrm>
            <a:off x="6349223" y="2018907"/>
            <a:ext cx="5118755" cy="4247317"/>
          </a:xfrm>
          <a:prstGeom prst="rect">
            <a:avLst/>
          </a:prstGeom>
          <a:noFill/>
        </p:spPr>
        <p:txBody>
          <a:bodyPr wrap="square" rtlCol="0">
            <a:spAutoFit/>
          </a:bodyPr>
          <a:lstStyle/>
          <a:p>
            <a:r>
              <a:rPr lang="es-MX" dirty="0"/>
              <a:t>5.- </a:t>
            </a:r>
            <a:r>
              <a:rPr lang="es-MX" dirty="0" err="1"/>
              <a:t>Now</a:t>
            </a:r>
            <a:r>
              <a:rPr lang="es-MX" dirty="0"/>
              <a:t> that </a:t>
            </a:r>
            <a:r>
              <a:rPr lang="es-MX" dirty="0" err="1"/>
              <a:t>you’re</a:t>
            </a:r>
            <a:r>
              <a:rPr lang="es-MX" dirty="0"/>
              <a:t> in </a:t>
            </a:r>
            <a:r>
              <a:rPr lang="es-MX" b="1" i="1" dirty="0" err="1"/>
              <a:t>settings.JSON</a:t>
            </a:r>
            <a:r>
              <a:rPr lang="es-MX" dirty="0"/>
              <a:t> file </a:t>
            </a:r>
            <a:r>
              <a:rPr lang="es-MX" dirty="0" err="1"/>
              <a:t>add</a:t>
            </a:r>
            <a:r>
              <a:rPr lang="es-MX" dirty="0"/>
              <a:t> the </a:t>
            </a:r>
            <a:r>
              <a:rPr lang="es-MX" dirty="0" err="1"/>
              <a:t>next</a:t>
            </a:r>
            <a:r>
              <a:rPr lang="es-MX" dirty="0"/>
              <a:t> </a:t>
            </a:r>
            <a:r>
              <a:rPr lang="es-MX" dirty="0" err="1"/>
              <a:t>code</a:t>
            </a:r>
            <a:r>
              <a:rPr lang="es-MX" dirty="0"/>
              <a:t>:</a:t>
            </a:r>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p:txBody>
      </p:sp>
      <p:pic>
        <p:nvPicPr>
          <p:cNvPr id="16" name="Imagen 15">
            <a:extLst>
              <a:ext uri="{FF2B5EF4-FFF2-40B4-BE49-F238E27FC236}">
                <a16:creationId xmlns:a16="http://schemas.microsoft.com/office/drawing/2014/main" id="{22C0C69B-E4D2-432D-BE6F-F8B4DBDD061B}"/>
              </a:ext>
            </a:extLst>
          </p:cNvPr>
          <p:cNvPicPr>
            <a:picLocks noChangeAspect="1"/>
          </p:cNvPicPr>
          <p:nvPr/>
        </p:nvPicPr>
        <p:blipFill>
          <a:blip r:embed="rId5"/>
          <a:stretch>
            <a:fillRect/>
          </a:stretch>
        </p:blipFill>
        <p:spPr>
          <a:xfrm>
            <a:off x="6617181" y="2680699"/>
            <a:ext cx="4538499" cy="3539334"/>
          </a:xfrm>
          <a:prstGeom prst="rect">
            <a:avLst/>
          </a:prstGeom>
        </p:spPr>
      </p:pic>
      <p:sp>
        <p:nvSpPr>
          <p:cNvPr id="17" name="Rectángulo 16">
            <a:extLst>
              <a:ext uri="{FF2B5EF4-FFF2-40B4-BE49-F238E27FC236}">
                <a16:creationId xmlns:a16="http://schemas.microsoft.com/office/drawing/2014/main" id="{DD59B4CA-B37A-4383-8B65-1A349C93693A}"/>
              </a:ext>
            </a:extLst>
          </p:cNvPr>
          <p:cNvSpPr/>
          <p:nvPr/>
        </p:nvSpPr>
        <p:spPr>
          <a:xfrm>
            <a:off x="7022969" y="5344998"/>
            <a:ext cx="1904215" cy="7258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225556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a:t>DJANGO BUSSINESS WEBSITE PROJECT</a:t>
            </a:r>
          </a:p>
        </p:txBody>
      </p:sp>
      <p:sp>
        <p:nvSpPr>
          <p:cNvPr id="3" name="Subtítulo 2"/>
          <p:cNvSpPr>
            <a:spLocks noGrp="1"/>
          </p:cNvSpPr>
          <p:nvPr>
            <p:ph type="subTitle" idx="1"/>
          </p:nvPr>
        </p:nvSpPr>
        <p:spPr/>
        <p:txBody>
          <a:bodyPr/>
          <a:lstStyle/>
          <a:p>
            <a:r>
              <a:rPr lang="es-MX" dirty="0"/>
              <a:t>FERNANDO LÓPEZ RAMÍREZ</a:t>
            </a:r>
          </a:p>
        </p:txBody>
      </p:sp>
    </p:spTree>
    <p:extLst>
      <p:ext uri="{BB962C8B-B14F-4D97-AF65-F5344CB8AC3E}">
        <p14:creationId xmlns:p14="http://schemas.microsoft.com/office/powerpoint/2010/main" val="32017944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B180452A-76DA-4AB6-89C7-578AB6F14A8E}"/>
              </a:ext>
            </a:extLst>
          </p:cNvPr>
          <p:cNvSpPr>
            <a:spLocks noGrp="1"/>
          </p:cNvSpPr>
          <p:nvPr>
            <p:ph type="title"/>
          </p:nvPr>
        </p:nvSpPr>
        <p:spPr>
          <a:xfrm>
            <a:off x="1065227" y="5160902"/>
            <a:ext cx="10058400" cy="822960"/>
          </a:xfrm>
        </p:spPr>
        <p:txBody>
          <a:bodyPr vert="horz" lIns="91440" tIns="45720" rIns="91440" bIns="45720" rtlCol="0" anchor="b">
            <a:normAutofit/>
          </a:bodyPr>
          <a:lstStyle/>
          <a:p>
            <a:pPr algn="ctr"/>
            <a:r>
              <a:rPr lang="en-US" sz="3600" dirty="0">
                <a:solidFill>
                  <a:srgbClr val="FFFFFF"/>
                </a:solidFill>
              </a:rPr>
              <a:t>ORGANIZED URLS</a:t>
            </a:r>
          </a:p>
        </p:txBody>
      </p:sp>
      <p:pic>
        <p:nvPicPr>
          <p:cNvPr id="3" name="Imagen 2">
            <a:extLst>
              <a:ext uri="{FF2B5EF4-FFF2-40B4-BE49-F238E27FC236}">
                <a16:creationId xmlns:a16="http://schemas.microsoft.com/office/drawing/2014/main" id="{5CEEC441-0AEA-4A83-B36A-1C6AD8B78F52}"/>
              </a:ext>
            </a:extLst>
          </p:cNvPr>
          <p:cNvPicPr>
            <a:picLocks noChangeAspect="1"/>
          </p:cNvPicPr>
          <p:nvPr/>
        </p:nvPicPr>
        <p:blipFill>
          <a:blip r:embed="rId2"/>
          <a:stretch>
            <a:fillRect/>
          </a:stretch>
        </p:blipFill>
        <p:spPr>
          <a:xfrm>
            <a:off x="297757" y="810249"/>
            <a:ext cx="4746172" cy="2003409"/>
          </a:xfrm>
          <a:prstGeom prst="rect">
            <a:avLst/>
          </a:prstGeom>
        </p:spPr>
      </p:pic>
      <p:sp>
        <p:nvSpPr>
          <p:cNvPr id="18" name="Rectangle 17">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n 3">
            <a:extLst>
              <a:ext uri="{FF2B5EF4-FFF2-40B4-BE49-F238E27FC236}">
                <a16:creationId xmlns:a16="http://schemas.microsoft.com/office/drawing/2014/main" id="{304897EB-4ACA-48B1-9CD6-6844F72C4E63}"/>
              </a:ext>
            </a:extLst>
          </p:cNvPr>
          <p:cNvPicPr>
            <a:picLocks noChangeAspect="1"/>
          </p:cNvPicPr>
          <p:nvPr/>
        </p:nvPicPr>
        <p:blipFill>
          <a:blip r:embed="rId3"/>
          <a:stretch>
            <a:fillRect/>
          </a:stretch>
        </p:blipFill>
        <p:spPr>
          <a:xfrm>
            <a:off x="5341685" y="725785"/>
            <a:ext cx="6344535" cy="3867690"/>
          </a:xfrm>
          <a:prstGeom prst="rect">
            <a:avLst/>
          </a:prstGeom>
        </p:spPr>
      </p:pic>
      <p:pic>
        <p:nvPicPr>
          <p:cNvPr id="5" name="Imagen 4">
            <a:extLst>
              <a:ext uri="{FF2B5EF4-FFF2-40B4-BE49-F238E27FC236}">
                <a16:creationId xmlns:a16="http://schemas.microsoft.com/office/drawing/2014/main" id="{B661B308-8CC3-469E-8A3D-D2C9B573FBAE}"/>
              </a:ext>
            </a:extLst>
          </p:cNvPr>
          <p:cNvPicPr>
            <a:picLocks noChangeAspect="1"/>
          </p:cNvPicPr>
          <p:nvPr/>
        </p:nvPicPr>
        <p:blipFill>
          <a:blip r:embed="rId4"/>
          <a:stretch>
            <a:fillRect/>
          </a:stretch>
        </p:blipFill>
        <p:spPr>
          <a:xfrm>
            <a:off x="1513394" y="344732"/>
            <a:ext cx="2314898" cy="381053"/>
          </a:xfrm>
          <a:prstGeom prst="rect">
            <a:avLst/>
          </a:prstGeom>
        </p:spPr>
      </p:pic>
      <p:pic>
        <p:nvPicPr>
          <p:cNvPr id="6" name="Imagen 5">
            <a:extLst>
              <a:ext uri="{FF2B5EF4-FFF2-40B4-BE49-F238E27FC236}">
                <a16:creationId xmlns:a16="http://schemas.microsoft.com/office/drawing/2014/main" id="{DF74BFF6-9BA6-4560-BFD5-5D5C0BA0743A}"/>
              </a:ext>
            </a:extLst>
          </p:cNvPr>
          <p:cNvPicPr>
            <a:picLocks noChangeAspect="1"/>
          </p:cNvPicPr>
          <p:nvPr/>
        </p:nvPicPr>
        <p:blipFill>
          <a:blip r:embed="rId5"/>
          <a:stretch>
            <a:fillRect/>
          </a:stretch>
        </p:blipFill>
        <p:spPr>
          <a:xfrm>
            <a:off x="7848989" y="273912"/>
            <a:ext cx="1619476" cy="371527"/>
          </a:xfrm>
          <a:prstGeom prst="rect">
            <a:avLst/>
          </a:prstGeom>
        </p:spPr>
      </p:pic>
    </p:spTree>
    <p:extLst>
      <p:ext uri="{BB962C8B-B14F-4D97-AF65-F5344CB8AC3E}">
        <p14:creationId xmlns:p14="http://schemas.microsoft.com/office/powerpoint/2010/main" val="367060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3">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5806013E-F8AC-43B1-B701-42CE985887B1}"/>
              </a:ext>
            </a:extLst>
          </p:cNvPr>
          <p:cNvSpPr>
            <a:spLocks noGrp="1"/>
          </p:cNvSpPr>
          <p:nvPr>
            <p:ph type="title"/>
          </p:nvPr>
        </p:nvSpPr>
        <p:spPr>
          <a:xfrm>
            <a:off x="1065197" y="5120640"/>
            <a:ext cx="10058400" cy="822960"/>
          </a:xfrm>
        </p:spPr>
        <p:txBody>
          <a:bodyPr vert="horz" lIns="91440" tIns="45720" rIns="91440" bIns="45720" rtlCol="0" anchor="b">
            <a:normAutofit/>
          </a:bodyPr>
          <a:lstStyle/>
          <a:p>
            <a:pPr algn="ctr"/>
            <a:r>
              <a:rPr lang="en-US" sz="3600" dirty="0">
                <a:solidFill>
                  <a:srgbClr val="FFFFFF"/>
                </a:solidFill>
              </a:rPr>
              <a:t>How to activate the current page we are</a:t>
            </a:r>
          </a:p>
        </p:txBody>
      </p:sp>
      <p:pic>
        <p:nvPicPr>
          <p:cNvPr id="3" name="Imagen 2">
            <a:extLst>
              <a:ext uri="{FF2B5EF4-FFF2-40B4-BE49-F238E27FC236}">
                <a16:creationId xmlns:a16="http://schemas.microsoft.com/office/drawing/2014/main" id="{4E60BAF6-E235-4689-8249-942169F36EB7}"/>
              </a:ext>
            </a:extLst>
          </p:cNvPr>
          <p:cNvPicPr>
            <a:picLocks noChangeAspect="1"/>
          </p:cNvPicPr>
          <p:nvPr/>
        </p:nvPicPr>
        <p:blipFill rotWithShape="1">
          <a:blip r:embed="rId2"/>
          <a:srcRect r="70705"/>
          <a:stretch/>
        </p:blipFill>
        <p:spPr>
          <a:xfrm>
            <a:off x="1207658" y="229038"/>
            <a:ext cx="2786938" cy="2164361"/>
          </a:xfrm>
          <a:prstGeom prst="rect">
            <a:avLst/>
          </a:prstGeom>
        </p:spPr>
      </p:pic>
      <p:sp>
        <p:nvSpPr>
          <p:cNvPr id="27" name="Rectangle 17">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7" name="Imagen 16">
            <a:extLst>
              <a:ext uri="{FF2B5EF4-FFF2-40B4-BE49-F238E27FC236}">
                <a16:creationId xmlns:a16="http://schemas.microsoft.com/office/drawing/2014/main" id="{E86B58B3-6353-4A2D-AA70-4BEDB6C46527}"/>
              </a:ext>
            </a:extLst>
          </p:cNvPr>
          <p:cNvPicPr>
            <a:picLocks noChangeAspect="1"/>
          </p:cNvPicPr>
          <p:nvPr/>
        </p:nvPicPr>
        <p:blipFill rotWithShape="1">
          <a:blip r:embed="rId2"/>
          <a:srcRect l="51125" r="19581"/>
          <a:stretch/>
        </p:blipFill>
        <p:spPr>
          <a:xfrm>
            <a:off x="1207658" y="2511546"/>
            <a:ext cx="2786938" cy="2164361"/>
          </a:xfrm>
          <a:prstGeom prst="rect">
            <a:avLst/>
          </a:prstGeom>
        </p:spPr>
      </p:pic>
      <p:pic>
        <p:nvPicPr>
          <p:cNvPr id="4" name="Imagen 3">
            <a:extLst>
              <a:ext uri="{FF2B5EF4-FFF2-40B4-BE49-F238E27FC236}">
                <a16:creationId xmlns:a16="http://schemas.microsoft.com/office/drawing/2014/main" id="{52F0D04E-F75A-4AE7-833F-43CB3904A35F}"/>
              </a:ext>
            </a:extLst>
          </p:cNvPr>
          <p:cNvPicPr>
            <a:picLocks noChangeAspect="1"/>
          </p:cNvPicPr>
          <p:nvPr/>
        </p:nvPicPr>
        <p:blipFill>
          <a:blip r:embed="rId3"/>
          <a:stretch>
            <a:fillRect/>
          </a:stretch>
        </p:blipFill>
        <p:spPr>
          <a:xfrm>
            <a:off x="4125809" y="241796"/>
            <a:ext cx="7640531" cy="3962899"/>
          </a:xfrm>
          <a:prstGeom prst="rect">
            <a:avLst/>
          </a:prstGeom>
        </p:spPr>
      </p:pic>
      <p:sp>
        <p:nvSpPr>
          <p:cNvPr id="5" name="CuadroTexto 4">
            <a:extLst>
              <a:ext uri="{FF2B5EF4-FFF2-40B4-BE49-F238E27FC236}">
                <a16:creationId xmlns:a16="http://schemas.microsoft.com/office/drawing/2014/main" id="{DE7D9A85-4B45-46E5-8325-56EC62BB5585}"/>
              </a:ext>
            </a:extLst>
          </p:cNvPr>
          <p:cNvSpPr txBox="1"/>
          <p:nvPr/>
        </p:nvSpPr>
        <p:spPr>
          <a:xfrm>
            <a:off x="4370832" y="4294590"/>
            <a:ext cx="7104888" cy="677108"/>
          </a:xfrm>
          <a:prstGeom prst="rect">
            <a:avLst/>
          </a:prstGeom>
          <a:noFill/>
        </p:spPr>
        <p:txBody>
          <a:bodyPr wrap="square" rtlCol="0">
            <a:spAutoFit/>
          </a:bodyPr>
          <a:lstStyle/>
          <a:p>
            <a:pPr algn="ctr"/>
            <a:r>
              <a:rPr lang="en-US" sz="2000" dirty="0"/>
              <a:t>{% if </a:t>
            </a:r>
            <a:r>
              <a:rPr lang="en-US" sz="2000" dirty="0" err="1"/>
              <a:t>request.path</a:t>
            </a:r>
            <a:r>
              <a:rPr lang="en-US" sz="2000" dirty="0"/>
              <a:t> == (NAME_OF_URL) %}active{% endif %}</a:t>
            </a:r>
          </a:p>
          <a:p>
            <a:pPr algn="ctr"/>
            <a:endParaRPr lang="es-MX" dirty="0"/>
          </a:p>
        </p:txBody>
      </p:sp>
    </p:spTree>
    <p:extLst>
      <p:ext uri="{BB962C8B-B14F-4D97-AF65-F5344CB8AC3E}">
        <p14:creationId xmlns:p14="http://schemas.microsoft.com/office/powerpoint/2010/main" val="58038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611A6125-0DA4-4FFC-B6A2-ACFDA8167D6B}"/>
              </a:ext>
            </a:extLst>
          </p:cNvPr>
          <p:cNvSpPr>
            <a:spLocks noGrp="1"/>
          </p:cNvSpPr>
          <p:nvPr>
            <p:ph type="title"/>
          </p:nvPr>
        </p:nvSpPr>
        <p:spPr>
          <a:xfrm>
            <a:off x="1065227" y="5285801"/>
            <a:ext cx="10058400" cy="822960"/>
          </a:xfrm>
        </p:spPr>
        <p:txBody>
          <a:bodyPr vert="horz" lIns="91440" tIns="45720" rIns="91440" bIns="45720" rtlCol="0" anchor="b">
            <a:normAutofit fontScale="90000"/>
          </a:bodyPr>
          <a:lstStyle/>
          <a:p>
            <a:pPr algn="ctr"/>
            <a:r>
              <a:rPr lang="en-US" sz="3600" dirty="0">
                <a:solidFill>
                  <a:srgbClr val="FFFFFF"/>
                </a:solidFill>
              </a:rPr>
              <a:t>“reversed” in the for loop order all the services (objects) in reverse.</a:t>
            </a:r>
          </a:p>
        </p:txBody>
      </p:sp>
      <p:pic>
        <p:nvPicPr>
          <p:cNvPr id="3" name="Imagen 2">
            <a:extLst>
              <a:ext uri="{FF2B5EF4-FFF2-40B4-BE49-F238E27FC236}">
                <a16:creationId xmlns:a16="http://schemas.microsoft.com/office/drawing/2014/main" id="{BB133297-EB75-46DD-A053-2867901A4178}"/>
              </a:ext>
            </a:extLst>
          </p:cNvPr>
          <p:cNvPicPr>
            <a:picLocks noChangeAspect="1"/>
          </p:cNvPicPr>
          <p:nvPr/>
        </p:nvPicPr>
        <p:blipFill>
          <a:blip r:embed="rId2"/>
          <a:stretch>
            <a:fillRect/>
          </a:stretch>
        </p:blipFill>
        <p:spPr>
          <a:xfrm>
            <a:off x="1419726" y="196263"/>
            <a:ext cx="9253258" cy="4464698"/>
          </a:xfrm>
          <a:prstGeom prst="rect">
            <a:avLst/>
          </a:prstGeom>
        </p:spPr>
      </p:pic>
      <p:sp>
        <p:nvSpPr>
          <p:cNvPr id="18" name="Rectangle 17">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ángulo 3">
            <a:extLst>
              <a:ext uri="{FF2B5EF4-FFF2-40B4-BE49-F238E27FC236}">
                <a16:creationId xmlns:a16="http://schemas.microsoft.com/office/drawing/2014/main" id="{E3873AFC-AFE7-4C61-9753-314DF60DB39A}"/>
              </a:ext>
            </a:extLst>
          </p:cNvPr>
          <p:cNvSpPr/>
          <p:nvPr/>
        </p:nvSpPr>
        <p:spPr>
          <a:xfrm>
            <a:off x="3648173" y="546755"/>
            <a:ext cx="678730" cy="24509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3069349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err="1"/>
              <a:t>Relationships</a:t>
            </a:r>
            <a:endParaRPr lang="es-MX" dirty="0"/>
          </a:p>
        </p:txBody>
      </p:sp>
      <p:sp>
        <p:nvSpPr>
          <p:cNvPr id="3" name="Subtítulo 2"/>
          <p:cNvSpPr>
            <a:spLocks noGrp="1"/>
          </p:cNvSpPr>
          <p:nvPr>
            <p:ph type="subTitle" idx="1"/>
          </p:nvPr>
        </p:nvSpPr>
        <p:spPr/>
        <p:txBody>
          <a:bodyPr/>
          <a:lstStyle/>
          <a:p>
            <a:r>
              <a:rPr lang="es-MX" dirty="0" err="1"/>
              <a:t>Bussiness</a:t>
            </a:r>
            <a:r>
              <a:rPr lang="es-MX" dirty="0"/>
              <a:t> </a:t>
            </a:r>
            <a:r>
              <a:rPr lang="es-MX" dirty="0" err="1"/>
              <a:t>project</a:t>
            </a:r>
            <a:endParaRPr lang="es-MX" dirty="0"/>
          </a:p>
        </p:txBody>
      </p:sp>
    </p:spTree>
    <p:extLst>
      <p:ext uri="{BB962C8B-B14F-4D97-AF65-F5344CB8AC3E}">
        <p14:creationId xmlns:p14="http://schemas.microsoft.com/office/powerpoint/2010/main" val="1191472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ED8A89E-AE74-4505-B8BC-95351C8FBA8A}"/>
              </a:ext>
            </a:extLst>
          </p:cNvPr>
          <p:cNvSpPr txBox="1"/>
          <p:nvPr/>
        </p:nvSpPr>
        <p:spPr>
          <a:xfrm>
            <a:off x="886046" y="2367171"/>
            <a:ext cx="10419907" cy="2123658"/>
          </a:xfrm>
          <a:prstGeom prst="rect">
            <a:avLst/>
          </a:prstGeom>
          <a:noFill/>
        </p:spPr>
        <p:txBody>
          <a:bodyPr wrap="square" rtlCol="0">
            <a:spAutoFit/>
          </a:bodyPr>
          <a:lstStyle/>
          <a:p>
            <a:pPr algn="ctr"/>
            <a:r>
              <a:rPr lang="es-MX" sz="4400" dirty="0" err="1"/>
              <a:t>Create</a:t>
            </a:r>
            <a:r>
              <a:rPr lang="es-MX" sz="4400" dirty="0"/>
              <a:t> a new app </a:t>
            </a:r>
            <a:r>
              <a:rPr lang="es-MX" sz="4400" dirty="0" err="1"/>
              <a:t>called</a:t>
            </a:r>
            <a:r>
              <a:rPr lang="es-MX" sz="4400" dirty="0"/>
              <a:t> </a:t>
            </a:r>
            <a:r>
              <a:rPr lang="es-MX" sz="4400" i="1" dirty="0"/>
              <a:t>blog.</a:t>
            </a:r>
          </a:p>
          <a:p>
            <a:pPr algn="ctr"/>
            <a:r>
              <a:rPr lang="es-MX" sz="4400" dirty="0"/>
              <a:t>Here is </a:t>
            </a:r>
            <a:r>
              <a:rPr lang="es-MX" sz="4400" dirty="0" err="1"/>
              <a:t>where</a:t>
            </a:r>
            <a:r>
              <a:rPr lang="es-MX" sz="4400" dirty="0"/>
              <a:t> </a:t>
            </a:r>
            <a:r>
              <a:rPr lang="es-MX" sz="4400" dirty="0" err="1"/>
              <a:t>we</a:t>
            </a:r>
            <a:r>
              <a:rPr lang="es-MX" sz="4400" dirty="0"/>
              <a:t> </a:t>
            </a:r>
            <a:r>
              <a:rPr lang="es-MX" sz="4400" dirty="0" err="1"/>
              <a:t>will</a:t>
            </a:r>
            <a:r>
              <a:rPr lang="es-MX" sz="4400" dirty="0"/>
              <a:t> store </a:t>
            </a:r>
            <a:r>
              <a:rPr lang="es-MX" sz="4400" dirty="0" err="1"/>
              <a:t>our</a:t>
            </a:r>
            <a:r>
              <a:rPr lang="es-MX" sz="4400" dirty="0"/>
              <a:t> </a:t>
            </a:r>
            <a:r>
              <a:rPr lang="es-MX" sz="4400" dirty="0" err="1"/>
              <a:t>categories</a:t>
            </a:r>
            <a:r>
              <a:rPr lang="es-MX" sz="4400" dirty="0"/>
              <a:t> and </a:t>
            </a:r>
            <a:r>
              <a:rPr lang="es-MX" sz="4400" dirty="0" err="1"/>
              <a:t>our</a:t>
            </a:r>
            <a:r>
              <a:rPr lang="es-MX" sz="4400" dirty="0"/>
              <a:t> posts.</a:t>
            </a:r>
          </a:p>
        </p:txBody>
      </p:sp>
    </p:spTree>
    <p:extLst>
      <p:ext uri="{BB962C8B-B14F-4D97-AF65-F5344CB8AC3E}">
        <p14:creationId xmlns:p14="http://schemas.microsoft.com/office/powerpoint/2010/main" val="121124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775855"/>
            <a:ext cx="10058400" cy="961505"/>
          </a:xfrm>
        </p:spPr>
        <p:txBody>
          <a:bodyPr/>
          <a:lstStyle/>
          <a:p>
            <a:r>
              <a:rPr lang="es-MX" dirty="0"/>
              <a:t>DJANGO FILES.</a:t>
            </a:r>
          </a:p>
        </p:txBody>
      </p:sp>
      <p:pic>
        <p:nvPicPr>
          <p:cNvPr id="3" name="Imagen 2"/>
          <p:cNvPicPr>
            <a:picLocks noChangeAspect="1"/>
          </p:cNvPicPr>
          <p:nvPr/>
        </p:nvPicPr>
        <p:blipFill>
          <a:blip r:embed="rId2"/>
          <a:stretch>
            <a:fillRect/>
          </a:stretch>
        </p:blipFill>
        <p:spPr>
          <a:xfrm>
            <a:off x="1097280" y="2117911"/>
            <a:ext cx="3226375" cy="3423908"/>
          </a:xfrm>
          <a:prstGeom prst="rect">
            <a:avLst/>
          </a:prstGeom>
        </p:spPr>
      </p:pic>
      <p:sp>
        <p:nvSpPr>
          <p:cNvPr id="4" name="CuadroTexto 3"/>
          <p:cNvSpPr txBox="1"/>
          <p:nvPr/>
        </p:nvSpPr>
        <p:spPr>
          <a:xfrm>
            <a:off x="5167745" y="2117911"/>
            <a:ext cx="5458691" cy="4031873"/>
          </a:xfrm>
          <a:prstGeom prst="rect">
            <a:avLst/>
          </a:prstGeom>
          <a:noFill/>
        </p:spPr>
        <p:txBody>
          <a:bodyPr wrap="square" rtlCol="0">
            <a:spAutoFit/>
          </a:bodyPr>
          <a:lstStyle/>
          <a:p>
            <a:r>
              <a:rPr lang="es-MX" sz="3200" b="1" dirty="0"/>
              <a:t>SUBDIRECTORY</a:t>
            </a:r>
          </a:p>
          <a:p>
            <a:endParaRPr lang="es-MX" sz="3200" b="1" dirty="0"/>
          </a:p>
          <a:p>
            <a:r>
              <a:rPr lang="es-MX" sz="3200" dirty="0"/>
              <a:t>CONTAINS THE BASE SCRIPTS OF THE PROJECT WICH INCLUDES ALL THE INITIAL CONFIGURATION AND DEPLOYMENT.</a:t>
            </a:r>
          </a:p>
          <a:p>
            <a:endParaRPr lang="es-MX" sz="3200" dirty="0"/>
          </a:p>
        </p:txBody>
      </p:sp>
      <p:sp>
        <p:nvSpPr>
          <p:cNvPr id="5" name="Rectángulo 4"/>
          <p:cNvSpPr/>
          <p:nvPr/>
        </p:nvSpPr>
        <p:spPr>
          <a:xfrm>
            <a:off x="1645338" y="2466109"/>
            <a:ext cx="2130257" cy="25487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9925546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13">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00835CC7-8502-440C-A863-37D8B1AD5277}"/>
              </a:ext>
            </a:extLst>
          </p:cNvPr>
          <p:cNvPicPr>
            <a:picLocks noChangeAspect="1"/>
          </p:cNvPicPr>
          <p:nvPr/>
        </p:nvPicPr>
        <p:blipFill>
          <a:blip r:embed="rId2"/>
          <a:stretch>
            <a:fillRect/>
          </a:stretch>
        </p:blipFill>
        <p:spPr>
          <a:xfrm>
            <a:off x="244549" y="413173"/>
            <a:ext cx="7114994" cy="6083319"/>
          </a:xfrm>
          <a:prstGeom prst="rect">
            <a:avLst/>
          </a:prstGeom>
        </p:spPr>
      </p:pic>
      <p:sp>
        <p:nvSpPr>
          <p:cNvPr id="23" name="Rectangle 15">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B3834AC-EB73-4B10-9F63-77B1704783BB}"/>
              </a:ext>
            </a:extLst>
          </p:cNvPr>
          <p:cNvSpPr>
            <a:spLocks noGrp="1"/>
          </p:cNvSpPr>
          <p:nvPr>
            <p:ph type="title"/>
          </p:nvPr>
        </p:nvSpPr>
        <p:spPr>
          <a:xfrm>
            <a:off x="7620914" y="197963"/>
            <a:ext cx="4567926" cy="6660037"/>
          </a:xfrm>
        </p:spPr>
        <p:txBody>
          <a:bodyPr vert="horz" lIns="91440" tIns="45720" rIns="91440" bIns="45720" rtlCol="0" anchor="b">
            <a:noAutofit/>
          </a:bodyPr>
          <a:lstStyle/>
          <a:p>
            <a:r>
              <a:rPr lang="en-US" sz="2800" dirty="0">
                <a:solidFill>
                  <a:srgbClr val="FFFFFF"/>
                </a:solidFill>
              </a:rPr>
              <a:t>Create the new models: </a:t>
            </a:r>
            <a:r>
              <a:rPr lang="en-US" sz="2800" b="1" i="1" dirty="0">
                <a:solidFill>
                  <a:srgbClr val="FFFFFF"/>
                </a:solidFill>
              </a:rPr>
              <a:t>Category</a:t>
            </a:r>
            <a:r>
              <a:rPr lang="en-US" sz="2800" dirty="0">
                <a:solidFill>
                  <a:srgbClr val="FFFFFF"/>
                </a:solidFill>
              </a:rPr>
              <a:t> and </a:t>
            </a:r>
            <a:r>
              <a:rPr lang="en-US" sz="2800" b="1" i="1" dirty="0">
                <a:solidFill>
                  <a:srgbClr val="FFFFFF"/>
                </a:solidFill>
              </a:rPr>
              <a:t>Post </a:t>
            </a:r>
            <a:r>
              <a:rPr lang="en-US" sz="2800" dirty="0">
                <a:solidFill>
                  <a:srgbClr val="FFFFFF"/>
                </a:solidFill>
              </a:rPr>
              <a:t>for the app </a:t>
            </a:r>
            <a:r>
              <a:rPr lang="en-US" sz="2800" i="1" dirty="0">
                <a:solidFill>
                  <a:srgbClr val="FFFFFF"/>
                </a:solidFill>
              </a:rPr>
              <a:t>blog</a:t>
            </a:r>
            <a:r>
              <a:rPr lang="en-US" sz="2800" dirty="0">
                <a:solidFill>
                  <a:srgbClr val="FFFFFF"/>
                </a:solidFill>
              </a:rPr>
              <a:t>.</a:t>
            </a:r>
            <a:br>
              <a:rPr lang="en-US" sz="2800" dirty="0">
                <a:solidFill>
                  <a:srgbClr val="FFFFFF"/>
                </a:solidFill>
              </a:rPr>
            </a:br>
            <a:br>
              <a:rPr lang="en-US" sz="2800" dirty="0">
                <a:solidFill>
                  <a:srgbClr val="FFFFFF"/>
                </a:solidFill>
              </a:rPr>
            </a:br>
            <a:r>
              <a:rPr lang="en-US" sz="2800" b="1" i="1" u="sng" dirty="0" err="1">
                <a:solidFill>
                  <a:srgbClr val="FFFFFF"/>
                </a:solidFill>
              </a:rPr>
              <a:t>ForeignKeyField</a:t>
            </a:r>
            <a:r>
              <a:rPr lang="en-US" sz="2800" dirty="0">
                <a:solidFill>
                  <a:srgbClr val="FFFFFF"/>
                </a:solidFill>
              </a:rPr>
              <a:t>: first we add the model created </a:t>
            </a:r>
            <a:r>
              <a:rPr lang="en-US" sz="2800" u="sng" dirty="0">
                <a:solidFill>
                  <a:srgbClr val="FFFFFF"/>
                </a:solidFill>
              </a:rPr>
              <a:t>user</a:t>
            </a:r>
            <a:r>
              <a:rPr lang="en-US" sz="2800" dirty="0">
                <a:solidFill>
                  <a:srgbClr val="FFFFFF"/>
                </a:solidFill>
              </a:rPr>
              <a:t>. This will show us all the categories that we create.</a:t>
            </a:r>
            <a:br>
              <a:rPr lang="en-US" sz="2800" dirty="0">
                <a:solidFill>
                  <a:srgbClr val="FFFFFF"/>
                </a:solidFill>
              </a:rPr>
            </a:br>
            <a:r>
              <a:rPr lang="en-US" sz="2800" dirty="0">
                <a:solidFill>
                  <a:srgbClr val="FFFFFF"/>
                </a:solidFill>
              </a:rPr>
              <a:t>And second we add </a:t>
            </a:r>
            <a:r>
              <a:rPr lang="en-US" sz="2800" dirty="0" err="1">
                <a:solidFill>
                  <a:srgbClr val="FFFFFF"/>
                </a:solidFill>
              </a:rPr>
              <a:t>on_delete</a:t>
            </a:r>
            <a:r>
              <a:rPr lang="en-US" sz="2800" dirty="0">
                <a:solidFill>
                  <a:srgbClr val="FFFFFF"/>
                </a:solidFill>
              </a:rPr>
              <a:t>=</a:t>
            </a:r>
            <a:r>
              <a:rPr lang="en-US" sz="2800" dirty="0" err="1">
                <a:solidFill>
                  <a:srgbClr val="FFFFFF"/>
                </a:solidFill>
              </a:rPr>
              <a:t>models.CASCADE</a:t>
            </a:r>
            <a:r>
              <a:rPr lang="en-US" sz="2800" dirty="0">
                <a:solidFill>
                  <a:srgbClr val="FFFFFF"/>
                </a:solidFill>
              </a:rPr>
              <a:t> to erase all the content related with this user.</a:t>
            </a:r>
            <a:br>
              <a:rPr lang="en-US" sz="2800" dirty="0">
                <a:solidFill>
                  <a:srgbClr val="FFFFFF"/>
                </a:solidFill>
              </a:rPr>
            </a:br>
            <a:br>
              <a:rPr lang="en-US" sz="2800" dirty="0">
                <a:solidFill>
                  <a:srgbClr val="FFFFFF"/>
                </a:solidFill>
              </a:rPr>
            </a:br>
            <a:r>
              <a:rPr lang="en-US" sz="2800" dirty="0" err="1">
                <a:solidFill>
                  <a:srgbClr val="FFFFFF"/>
                </a:solidFill>
              </a:rPr>
              <a:t>ManyToManyField</a:t>
            </a:r>
            <a:r>
              <a:rPr lang="en-US" sz="2800" dirty="0">
                <a:solidFill>
                  <a:srgbClr val="FFFFFF"/>
                </a:solidFill>
              </a:rPr>
              <a:t>: first we add the model created </a:t>
            </a:r>
            <a:r>
              <a:rPr lang="en-US" sz="2800" u="sng" dirty="0">
                <a:solidFill>
                  <a:srgbClr val="FFFFFF"/>
                </a:solidFill>
              </a:rPr>
              <a:t>Category</a:t>
            </a:r>
            <a:r>
              <a:rPr lang="en-US" sz="2800" dirty="0">
                <a:solidFill>
                  <a:srgbClr val="FFFFFF"/>
                </a:solidFill>
              </a:rPr>
              <a:t>. This will show us all the categories that we create.</a:t>
            </a:r>
            <a:br>
              <a:rPr lang="en-US" sz="2800" dirty="0">
                <a:solidFill>
                  <a:srgbClr val="FFFFFF"/>
                </a:solidFill>
              </a:rPr>
            </a:br>
            <a:endParaRPr lang="en-US" sz="2800" dirty="0">
              <a:solidFill>
                <a:srgbClr val="FFFFFF"/>
              </a:solidFill>
            </a:endParaRPr>
          </a:p>
        </p:txBody>
      </p:sp>
      <p:sp>
        <p:nvSpPr>
          <p:cNvPr id="18" name="Rectangle 17">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941003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F38302C8-0C7F-41B6-AF72-9D3FCE62A81E}"/>
              </a:ext>
            </a:extLst>
          </p:cNvPr>
          <p:cNvPicPr>
            <a:picLocks noChangeAspect="1"/>
          </p:cNvPicPr>
          <p:nvPr/>
        </p:nvPicPr>
        <p:blipFill>
          <a:blip r:embed="rId2"/>
          <a:stretch>
            <a:fillRect/>
          </a:stretch>
        </p:blipFill>
        <p:spPr>
          <a:xfrm>
            <a:off x="633999" y="1229143"/>
            <a:ext cx="6275667" cy="4399714"/>
          </a:xfrm>
          <a:prstGeom prst="rect">
            <a:avLst/>
          </a:prstGeom>
        </p:spPr>
      </p:pic>
      <p:sp>
        <p:nvSpPr>
          <p:cNvPr id="16" name="Rectangle 15">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F042CF75-E9D7-4538-AC54-FCACF6C12E63}"/>
              </a:ext>
            </a:extLst>
          </p:cNvPr>
          <p:cNvSpPr>
            <a:spLocks noGrp="1"/>
          </p:cNvSpPr>
          <p:nvPr>
            <p:ph type="title"/>
          </p:nvPr>
        </p:nvSpPr>
        <p:spPr>
          <a:xfrm>
            <a:off x="8096885" y="640079"/>
            <a:ext cx="3659246" cy="4676199"/>
          </a:xfrm>
        </p:spPr>
        <p:txBody>
          <a:bodyPr vert="horz" lIns="91440" tIns="45720" rIns="91440" bIns="45720" rtlCol="0" anchor="b">
            <a:normAutofit fontScale="90000"/>
          </a:bodyPr>
          <a:lstStyle/>
          <a:p>
            <a:r>
              <a:rPr lang="en-US" sz="4400" dirty="0">
                <a:solidFill>
                  <a:srgbClr val="FFFFFF"/>
                </a:solidFill>
              </a:rPr>
              <a:t>Do not forget to register the model in the </a:t>
            </a:r>
            <a:r>
              <a:rPr lang="en-US" sz="4400" i="1" dirty="0">
                <a:solidFill>
                  <a:srgbClr val="FFFFFF"/>
                </a:solidFill>
              </a:rPr>
              <a:t>admin.py</a:t>
            </a:r>
            <a:r>
              <a:rPr lang="en-US" sz="4400" dirty="0">
                <a:solidFill>
                  <a:srgbClr val="FFFFFF"/>
                </a:solidFill>
              </a:rPr>
              <a:t> file.</a:t>
            </a:r>
            <a:br>
              <a:rPr lang="en-US" sz="4400" dirty="0">
                <a:solidFill>
                  <a:srgbClr val="FFFFFF"/>
                </a:solidFill>
              </a:rPr>
            </a:br>
            <a:br>
              <a:rPr lang="en-US" sz="4400" dirty="0">
                <a:solidFill>
                  <a:srgbClr val="FFFFFF"/>
                </a:solidFill>
              </a:rPr>
            </a:br>
            <a:r>
              <a:rPr lang="en-US" sz="4400" dirty="0">
                <a:solidFill>
                  <a:srgbClr val="FFFFFF"/>
                </a:solidFill>
              </a:rPr>
              <a:t>And make the </a:t>
            </a:r>
            <a:r>
              <a:rPr lang="en-US" sz="4400" i="1" dirty="0">
                <a:solidFill>
                  <a:srgbClr val="FFFFFF"/>
                </a:solidFill>
              </a:rPr>
              <a:t>created</a:t>
            </a:r>
            <a:r>
              <a:rPr lang="en-US" sz="4400" dirty="0">
                <a:solidFill>
                  <a:srgbClr val="FFFFFF"/>
                </a:solidFill>
              </a:rPr>
              <a:t> and </a:t>
            </a:r>
            <a:r>
              <a:rPr lang="en-US" sz="4400" i="1" dirty="0">
                <a:solidFill>
                  <a:srgbClr val="FFFFFF"/>
                </a:solidFill>
              </a:rPr>
              <a:t>updated</a:t>
            </a:r>
            <a:r>
              <a:rPr lang="en-US" sz="4400" dirty="0">
                <a:solidFill>
                  <a:srgbClr val="FFFFFF"/>
                </a:solidFill>
              </a:rPr>
              <a:t> fields as read only for both models.</a:t>
            </a:r>
          </a:p>
        </p:txBody>
      </p:sp>
      <p:sp>
        <p:nvSpPr>
          <p:cNvPr id="18" name="Rectangle 17">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23939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61D97223-7AAC-4412-A0E3-25A5F967ED08}"/>
              </a:ext>
            </a:extLst>
          </p:cNvPr>
          <p:cNvPicPr>
            <a:picLocks noChangeAspect="1"/>
          </p:cNvPicPr>
          <p:nvPr/>
        </p:nvPicPr>
        <p:blipFill>
          <a:blip r:embed="rId2"/>
          <a:stretch>
            <a:fillRect/>
          </a:stretch>
        </p:blipFill>
        <p:spPr>
          <a:xfrm>
            <a:off x="943356" y="2469598"/>
            <a:ext cx="10337292" cy="1912397"/>
          </a:xfrm>
          <a:prstGeom prst="rect">
            <a:avLst/>
          </a:prstGeom>
        </p:spPr>
      </p:pic>
    </p:spTree>
    <p:extLst>
      <p:ext uri="{BB962C8B-B14F-4D97-AF65-F5344CB8AC3E}">
        <p14:creationId xmlns:p14="http://schemas.microsoft.com/office/powerpoint/2010/main" val="24132674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BCBB156-4EEE-4282-84B7-3C9340CA56CE}"/>
              </a:ext>
            </a:extLst>
          </p:cNvPr>
          <p:cNvPicPr>
            <a:picLocks noChangeAspect="1"/>
          </p:cNvPicPr>
          <p:nvPr/>
        </p:nvPicPr>
        <p:blipFill>
          <a:blip r:embed="rId2"/>
          <a:stretch>
            <a:fillRect/>
          </a:stretch>
        </p:blipFill>
        <p:spPr>
          <a:xfrm>
            <a:off x="1324944" y="976256"/>
            <a:ext cx="9222553" cy="4265595"/>
          </a:xfrm>
          <a:prstGeom prst="rect">
            <a:avLst/>
          </a:prstGeom>
        </p:spPr>
      </p:pic>
    </p:spTree>
    <p:extLst>
      <p:ext uri="{BB962C8B-B14F-4D97-AF65-F5344CB8AC3E}">
        <p14:creationId xmlns:p14="http://schemas.microsoft.com/office/powerpoint/2010/main" val="37301041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B415D11-DCE3-4C75-9DCB-ED96211697C4}"/>
              </a:ext>
            </a:extLst>
          </p:cNvPr>
          <p:cNvPicPr>
            <a:picLocks noChangeAspect="1"/>
          </p:cNvPicPr>
          <p:nvPr/>
        </p:nvPicPr>
        <p:blipFill>
          <a:blip r:embed="rId2"/>
          <a:stretch>
            <a:fillRect/>
          </a:stretch>
        </p:blipFill>
        <p:spPr>
          <a:xfrm>
            <a:off x="2328531" y="231480"/>
            <a:ext cx="6156250" cy="6083119"/>
          </a:xfrm>
          <a:prstGeom prst="rect">
            <a:avLst/>
          </a:prstGeom>
        </p:spPr>
      </p:pic>
    </p:spTree>
    <p:extLst>
      <p:ext uri="{BB962C8B-B14F-4D97-AF65-F5344CB8AC3E}">
        <p14:creationId xmlns:p14="http://schemas.microsoft.com/office/powerpoint/2010/main" val="27648899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AE92C1-876D-455A-8640-9C67227873B7}"/>
              </a:ext>
            </a:extLst>
          </p:cNvPr>
          <p:cNvSpPr>
            <a:spLocks noGrp="1"/>
          </p:cNvSpPr>
          <p:nvPr>
            <p:ph type="title"/>
          </p:nvPr>
        </p:nvSpPr>
        <p:spPr/>
        <p:txBody>
          <a:bodyPr/>
          <a:lstStyle/>
          <a:p>
            <a:pPr algn="ctr"/>
            <a:r>
              <a:rPr lang="es-MX" dirty="0"/>
              <a:t>CUSTOM ADMIN PANEL (2)</a:t>
            </a:r>
          </a:p>
        </p:txBody>
      </p:sp>
    </p:spTree>
    <p:extLst>
      <p:ext uri="{BB962C8B-B14F-4D97-AF65-F5344CB8AC3E}">
        <p14:creationId xmlns:p14="http://schemas.microsoft.com/office/powerpoint/2010/main" val="40021866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EF0C9D16-26A9-4077-87E6-1BF30A794AAC}"/>
              </a:ext>
            </a:extLst>
          </p:cNvPr>
          <p:cNvPicPr>
            <a:picLocks noChangeAspect="1"/>
          </p:cNvPicPr>
          <p:nvPr/>
        </p:nvPicPr>
        <p:blipFill>
          <a:blip r:embed="rId2"/>
          <a:stretch>
            <a:fillRect/>
          </a:stretch>
        </p:blipFill>
        <p:spPr>
          <a:xfrm>
            <a:off x="1570507" y="623194"/>
            <a:ext cx="9050985" cy="5611612"/>
          </a:xfrm>
          <a:prstGeom prst="rect">
            <a:avLst/>
          </a:prstGeom>
        </p:spPr>
      </p:pic>
      <p:sp>
        <p:nvSpPr>
          <p:cNvPr id="3" name="Rectángulo 2">
            <a:extLst>
              <a:ext uri="{FF2B5EF4-FFF2-40B4-BE49-F238E27FC236}">
                <a16:creationId xmlns:a16="http://schemas.microsoft.com/office/drawing/2014/main" id="{5A29C16B-59B2-4C48-8C3D-492DC5BBDD8B}"/>
              </a:ext>
            </a:extLst>
          </p:cNvPr>
          <p:cNvSpPr/>
          <p:nvPr/>
        </p:nvSpPr>
        <p:spPr>
          <a:xfrm>
            <a:off x="2371060" y="3689498"/>
            <a:ext cx="1424763" cy="25518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a:extLst>
              <a:ext uri="{FF2B5EF4-FFF2-40B4-BE49-F238E27FC236}">
                <a16:creationId xmlns:a16="http://schemas.microsoft.com/office/drawing/2014/main" id="{C11DA114-80B7-4354-85CD-FF4B761A0001}"/>
              </a:ext>
            </a:extLst>
          </p:cNvPr>
          <p:cNvSpPr/>
          <p:nvPr/>
        </p:nvSpPr>
        <p:spPr>
          <a:xfrm>
            <a:off x="2371060" y="3944679"/>
            <a:ext cx="966039" cy="25518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ángulo 9">
            <a:extLst>
              <a:ext uri="{FF2B5EF4-FFF2-40B4-BE49-F238E27FC236}">
                <a16:creationId xmlns:a16="http://schemas.microsoft.com/office/drawing/2014/main" id="{F1C1F401-BAD2-4257-8A83-0C4CAEFD83CB}"/>
              </a:ext>
            </a:extLst>
          </p:cNvPr>
          <p:cNvSpPr/>
          <p:nvPr/>
        </p:nvSpPr>
        <p:spPr>
          <a:xfrm>
            <a:off x="2448046" y="4246556"/>
            <a:ext cx="1424763" cy="20848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Rectángulo 11">
            <a:extLst>
              <a:ext uri="{FF2B5EF4-FFF2-40B4-BE49-F238E27FC236}">
                <a16:creationId xmlns:a16="http://schemas.microsoft.com/office/drawing/2014/main" id="{FEEC0329-B8B3-4980-85B4-433E760A0CB5}"/>
              </a:ext>
            </a:extLst>
          </p:cNvPr>
          <p:cNvSpPr/>
          <p:nvPr/>
        </p:nvSpPr>
        <p:spPr>
          <a:xfrm>
            <a:off x="2448045" y="4475156"/>
            <a:ext cx="1237835" cy="1819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Elipse 3">
            <a:extLst>
              <a:ext uri="{FF2B5EF4-FFF2-40B4-BE49-F238E27FC236}">
                <a16:creationId xmlns:a16="http://schemas.microsoft.com/office/drawing/2014/main" id="{E37679F6-01F6-4C6F-BF73-C694FFEECBA5}"/>
              </a:ext>
            </a:extLst>
          </p:cNvPr>
          <p:cNvSpPr/>
          <p:nvPr/>
        </p:nvSpPr>
        <p:spPr>
          <a:xfrm>
            <a:off x="2828041" y="4901937"/>
            <a:ext cx="1630837" cy="386499"/>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Elipse 12">
            <a:extLst>
              <a:ext uri="{FF2B5EF4-FFF2-40B4-BE49-F238E27FC236}">
                <a16:creationId xmlns:a16="http://schemas.microsoft.com/office/drawing/2014/main" id="{11B3B25C-2B96-4720-A93D-671A05CA740A}"/>
              </a:ext>
            </a:extLst>
          </p:cNvPr>
          <p:cNvSpPr/>
          <p:nvPr/>
        </p:nvSpPr>
        <p:spPr>
          <a:xfrm>
            <a:off x="7439320" y="3623838"/>
            <a:ext cx="1630837" cy="386499"/>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Elipse 13">
            <a:extLst>
              <a:ext uri="{FF2B5EF4-FFF2-40B4-BE49-F238E27FC236}">
                <a16:creationId xmlns:a16="http://schemas.microsoft.com/office/drawing/2014/main" id="{C553A02A-94C5-4751-8B1F-AFC48881A73B}"/>
              </a:ext>
            </a:extLst>
          </p:cNvPr>
          <p:cNvSpPr/>
          <p:nvPr/>
        </p:nvSpPr>
        <p:spPr>
          <a:xfrm>
            <a:off x="6012399" y="5391221"/>
            <a:ext cx="1630837" cy="3864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9982880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CCBCEFE2-BDD7-4585-AB1B-6ABB6BDBB605}"/>
              </a:ext>
            </a:extLst>
          </p:cNvPr>
          <p:cNvPicPr>
            <a:picLocks noChangeAspect="1"/>
          </p:cNvPicPr>
          <p:nvPr/>
        </p:nvPicPr>
        <p:blipFill>
          <a:blip r:embed="rId2"/>
          <a:stretch>
            <a:fillRect/>
          </a:stretch>
        </p:blipFill>
        <p:spPr>
          <a:xfrm>
            <a:off x="583121" y="1988289"/>
            <a:ext cx="11041504" cy="2870790"/>
          </a:xfrm>
          <a:prstGeom prst="rect">
            <a:avLst/>
          </a:prstGeom>
        </p:spPr>
      </p:pic>
      <p:sp>
        <p:nvSpPr>
          <p:cNvPr id="6" name="Rectángulo 5">
            <a:extLst>
              <a:ext uri="{FF2B5EF4-FFF2-40B4-BE49-F238E27FC236}">
                <a16:creationId xmlns:a16="http://schemas.microsoft.com/office/drawing/2014/main" id="{171701ED-752E-4A5E-AF37-80AAD6749628}"/>
              </a:ext>
            </a:extLst>
          </p:cNvPr>
          <p:cNvSpPr/>
          <p:nvPr/>
        </p:nvSpPr>
        <p:spPr>
          <a:xfrm>
            <a:off x="2796362" y="3423684"/>
            <a:ext cx="6060559" cy="30834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a:extLst>
              <a:ext uri="{FF2B5EF4-FFF2-40B4-BE49-F238E27FC236}">
                <a16:creationId xmlns:a16="http://schemas.microsoft.com/office/drawing/2014/main" id="{FBC13239-68C7-44FC-9709-2440D32AFFE0}"/>
              </a:ext>
            </a:extLst>
          </p:cNvPr>
          <p:cNvSpPr/>
          <p:nvPr/>
        </p:nvSpPr>
        <p:spPr>
          <a:xfrm>
            <a:off x="4305299" y="3476847"/>
            <a:ext cx="203201" cy="20615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ángulo 9">
            <a:extLst>
              <a:ext uri="{FF2B5EF4-FFF2-40B4-BE49-F238E27FC236}">
                <a16:creationId xmlns:a16="http://schemas.microsoft.com/office/drawing/2014/main" id="{9549E719-1F04-43D4-A859-4140361C6F48}"/>
              </a:ext>
            </a:extLst>
          </p:cNvPr>
          <p:cNvSpPr/>
          <p:nvPr/>
        </p:nvSpPr>
        <p:spPr>
          <a:xfrm>
            <a:off x="7116232" y="3474779"/>
            <a:ext cx="203201" cy="20615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Rectángulo 11">
            <a:extLst>
              <a:ext uri="{FF2B5EF4-FFF2-40B4-BE49-F238E27FC236}">
                <a16:creationId xmlns:a16="http://schemas.microsoft.com/office/drawing/2014/main" id="{45CCE835-5156-4954-B86E-43B313FD0023}"/>
              </a:ext>
            </a:extLst>
          </p:cNvPr>
          <p:cNvSpPr/>
          <p:nvPr/>
        </p:nvSpPr>
        <p:spPr>
          <a:xfrm>
            <a:off x="708146" y="2468556"/>
            <a:ext cx="3597153" cy="36354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ángulo 12">
            <a:extLst>
              <a:ext uri="{FF2B5EF4-FFF2-40B4-BE49-F238E27FC236}">
                <a16:creationId xmlns:a16="http://schemas.microsoft.com/office/drawing/2014/main" id="{30E5BC63-08B1-4FE5-A668-9D35EE6C88D0}"/>
              </a:ext>
            </a:extLst>
          </p:cNvPr>
          <p:cNvSpPr/>
          <p:nvPr/>
        </p:nvSpPr>
        <p:spPr>
          <a:xfrm>
            <a:off x="9339734" y="2468555"/>
            <a:ext cx="2269145" cy="23905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Elipse 13">
            <a:extLst>
              <a:ext uri="{FF2B5EF4-FFF2-40B4-BE49-F238E27FC236}">
                <a16:creationId xmlns:a16="http://schemas.microsoft.com/office/drawing/2014/main" id="{E1C02F51-8152-4407-AC51-4AF3055DA6C8}"/>
              </a:ext>
            </a:extLst>
          </p:cNvPr>
          <p:cNvSpPr/>
          <p:nvPr/>
        </p:nvSpPr>
        <p:spPr>
          <a:xfrm>
            <a:off x="7379822" y="3345529"/>
            <a:ext cx="936406" cy="985839"/>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Elipse 14">
            <a:extLst>
              <a:ext uri="{FF2B5EF4-FFF2-40B4-BE49-F238E27FC236}">
                <a16:creationId xmlns:a16="http://schemas.microsoft.com/office/drawing/2014/main" id="{A242A538-4910-4464-B1FE-AF2028D236A6}"/>
              </a:ext>
            </a:extLst>
          </p:cNvPr>
          <p:cNvSpPr/>
          <p:nvPr/>
        </p:nvSpPr>
        <p:spPr>
          <a:xfrm>
            <a:off x="7507705" y="3423684"/>
            <a:ext cx="748135" cy="257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1854906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9109F1-E1AE-49B5-A789-ECB0111E5AE4}"/>
              </a:ext>
            </a:extLst>
          </p:cNvPr>
          <p:cNvSpPr>
            <a:spLocks noGrp="1"/>
          </p:cNvSpPr>
          <p:nvPr>
            <p:ph type="title"/>
          </p:nvPr>
        </p:nvSpPr>
        <p:spPr/>
        <p:txBody>
          <a:bodyPr/>
          <a:lstStyle/>
          <a:p>
            <a:pPr algn="ctr"/>
            <a:r>
              <a:rPr lang="es-MX" dirty="0" err="1"/>
              <a:t>Creating</a:t>
            </a:r>
            <a:r>
              <a:rPr lang="es-MX" dirty="0"/>
              <a:t> the </a:t>
            </a:r>
            <a:r>
              <a:rPr lang="es-MX" dirty="0" err="1"/>
              <a:t>views</a:t>
            </a:r>
            <a:r>
              <a:rPr lang="es-MX" dirty="0"/>
              <a:t> of the blog</a:t>
            </a:r>
          </a:p>
        </p:txBody>
      </p:sp>
      <p:sp>
        <p:nvSpPr>
          <p:cNvPr id="3" name="Marcador de texto 2">
            <a:extLst>
              <a:ext uri="{FF2B5EF4-FFF2-40B4-BE49-F238E27FC236}">
                <a16:creationId xmlns:a16="http://schemas.microsoft.com/office/drawing/2014/main" id="{49F3DCA1-E5DB-4C09-8466-456CB4F3233F}"/>
              </a:ext>
            </a:extLst>
          </p:cNvPr>
          <p:cNvSpPr>
            <a:spLocks noGrp="1"/>
          </p:cNvSpPr>
          <p:nvPr>
            <p:ph type="body" idx="1"/>
          </p:nvPr>
        </p:nvSpPr>
        <p:spPr/>
        <p:txBody>
          <a:bodyPr/>
          <a:lstStyle/>
          <a:p>
            <a:pPr algn="ctr"/>
            <a:r>
              <a:rPr lang="es-MX" dirty="0"/>
              <a:t>NEW PARAMETERS AND WAYS TO DISPLAY DINAMYC CONTENT</a:t>
            </a:r>
          </a:p>
        </p:txBody>
      </p:sp>
    </p:spTree>
    <p:extLst>
      <p:ext uri="{BB962C8B-B14F-4D97-AF65-F5344CB8AC3E}">
        <p14:creationId xmlns:p14="http://schemas.microsoft.com/office/powerpoint/2010/main" val="9817092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8DAD5C-AC65-45B2-A274-1BB27769D996}"/>
              </a:ext>
            </a:extLst>
          </p:cNvPr>
          <p:cNvSpPr>
            <a:spLocks noGrp="1"/>
          </p:cNvSpPr>
          <p:nvPr>
            <p:ph type="title"/>
          </p:nvPr>
        </p:nvSpPr>
        <p:spPr/>
        <p:txBody>
          <a:bodyPr/>
          <a:lstStyle/>
          <a:p>
            <a:r>
              <a:rPr lang="es-MX" dirty="0" err="1"/>
              <a:t>Part</a:t>
            </a:r>
            <a:r>
              <a:rPr lang="es-MX" dirty="0"/>
              <a:t> 1</a:t>
            </a:r>
          </a:p>
        </p:txBody>
      </p:sp>
    </p:spTree>
    <p:extLst>
      <p:ext uri="{BB962C8B-B14F-4D97-AF65-F5344CB8AC3E}">
        <p14:creationId xmlns:p14="http://schemas.microsoft.com/office/powerpoint/2010/main" val="2556465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775855"/>
            <a:ext cx="10058400" cy="961505"/>
          </a:xfrm>
        </p:spPr>
        <p:txBody>
          <a:bodyPr/>
          <a:lstStyle/>
          <a:p>
            <a:r>
              <a:rPr lang="es-MX" dirty="0"/>
              <a:t>DJANGO FILES.</a:t>
            </a:r>
          </a:p>
        </p:txBody>
      </p:sp>
      <p:pic>
        <p:nvPicPr>
          <p:cNvPr id="3" name="Imagen 2"/>
          <p:cNvPicPr>
            <a:picLocks noChangeAspect="1"/>
          </p:cNvPicPr>
          <p:nvPr/>
        </p:nvPicPr>
        <p:blipFill>
          <a:blip r:embed="rId2"/>
          <a:stretch>
            <a:fillRect/>
          </a:stretch>
        </p:blipFill>
        <p:spPr>
          <a:xfrm>
            <a:off x="695498" y="2145620"/>
            <a:ext cx="3226375" cy="3423908"/>
          </a:xfrm>
          <a:prstGeom prst="rect">
            <a:avLst/>
          </a:prstGeom>
        </p:spPr>
      </p:pic>
      <p:sp>
        <p:nvSpPr>
          <p:cNvPr id="4" name="CuadroTexto 3"/>
          <p:cNvSpPr txBox="1"/>
          <p:nvPr/>
        </p:nvSpPr>
        <p:spPr>
          <a:xfrm>
            <a:off x="4031673" y="2145620"/>
            <a:ext cx="7758545" cy="3416320"/>
          </a:xfrm>
          <a:prstGeom prst="rect">
            <a:avLst/>
          </a:prstGeom>
          <a:noFill/>
        </p:spPr>
        <p:txBody>
          <a:bodyPr wrap="square" rtlCol="0">
            <a:spAutoFit/>
          </a:bodyPr>
          <a:lstStyle/>
          <a:p>
            <a:r>
              <a:rPr lang="es-MX" sz="2400" b="1" dirty="0"/>
              <a:t>_INIT_.PY: </a:t>
            </a:r>
            <a:r>
              <a:rPr lang="es-MX" sz="2400" dirty="0"/>
              <a:t>TELL US THE FOLDER IS A PACKAGE.</a:t>
            </a:r>
          </a:p>
          <a:p>
            <a:endParaRPr lang="es-MX" sz="2400" b="1" dirty="0"/>
          </a:p>
          <a:p>
            <a:r>
              <a:rPr lang="es-MX" sz="2400" b="1" dirty="0"/>
              <a:t>SETTINGS.PY: </a:t>
            </a:r>
            <a:r>
              <a:rPr lang="es-MX" sz="2400" dirty="0"/>
              <a:t>CONTAINS ALL THE PROJECT CONFIGURATION.</a:t>
            </a:r>
          </a:p>
          <a:p>
            <a:endParaRPr lang="es-MX" sz="2400" b="1" dirty="0"/>
          </a:p>
          <a:p>
            <a:r>
              <a:rPr lang="es-MX" sz="2400" b="1" dirty="0"/>
              <a:t>URLS.PY: </a:t>
            </a:r>
            <a:r>
              <a:rPr lang="es-MX" sz="2400" dirty="0"/>
              <a:t>CONTROLS THE WEB DIRECTIONS (</a:t>
            </a:r>
            <a:r>
              <a:rPr lang="es-MX" sz="2400" dirty="0" err="1"/>
              <a:t>URLs</a:t>
            </a:r>
            <a:r>
              <a:rPr lang="es-MX" sz="2400" dirty="0"/>
              <a:t>)</a:t>
            </a:r>
          </a:p>
          <a:p>
            <a:endParaRPr lang="es-MX" sz="2400" b="1" dirty="0"/>
          </a:p>
          <a:p>
            <a:r>
              <a:rPr lang="es-MX" sz="2400" b="1" dirty="0"/>
              <a:t>WSGI.PY:</a:t>
            </a:r>
            <a:r>
              <a:rPr lang="es-MX" sz="2400" dirty="0"/>
              <a:t> SCRIPT THAT CONTAINS THE INFO IN ORDER TO DEPLOY THE PROJECT IN PRODUCTION.</a:t>
            </a:r>
            <a:endParaRPr lang="es-MX" sz="2400" b="1" dirty="0"/>
          </a:p>
          <a:p>
            <a:endParaRPr lang="es-MX" sz="2400" dirty="0"/>
          </a:p>
        </p:txBody>
      </p:sp>
      <p:sp>
        <p:nvSpPr>
          <p:cNvPr id="5" name="Rectángulo 4"/>
          <p:cNvSpPr/>
          <p:nvPr/>
        </p:nvSpPr>
        <p:spPr>
          <a:xfrm>
            <a:off x="1243556" y="2493818"/>
            <a:ext cx="2130257" cy="25487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6649879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BEB7F0-F695-4058-A6EE-5EA72102F709}"/>
              </a:ext>
            </a:extLst>
          </p:cNvPr>
          <p:cNvSpPr>
            <a:spLocks noGrp="1"/>
          </p:cNvSpPr>
          <p:nvPr>
            <p:ph type="title"/>
          </p:nvPr>
        </p:nvSpPr>
        <p:spPr>
          <a:xfrm>
            <a:off x="7687340" y="639097"/>
            <a:ext cx="4327451" cy="3686015"/>
          </a:xfrm>
        </p:spPr>
        <p:txBody>
          <a:bodyPr vert="horz" lIns="91440" tIns="45720" rIns="91440" bIns="45720" rtlCol="0" anchor="b">
            <a:normAutofit/>
          </a:bodyPr>
          <a:lstStyle/>
          <a:p>
            <a:r>
              <a:rPr lang="en-US" sz="2000" dirty="0"/>
              <a:t>post.</a:t>
            </a:r>
            <a:r>
              <a:rPr lang="en-US" sz="2000" dirty="0" err="1"/>
              <a:t>published|date</a:t>
            </a:r>
            <a:r>
              <a:rPr lang="en-US" sz="2000" dirty="0"/>
              <a:t>:"SHORT_DATE_FORMAT“</a:t>
            </a:r>
            <a:br>
              <a:rPr lang="en-US" sz="2000" dirty="0"/>
            </a:br>
            <a:br>
              <a:rPr lang="en-US" sz="2000" dirty="0"/>
            </a:br>
            <a:r>
              <a:rPr lang="es-MX" sz="2000" dirty="0"/>
              <a:t>{{</a:t>
            </a:r>
            <a:r>
              <a:rPr lang="es-MX" sz="2000" dirty="0" err="1"/>
              <a:t>post.content|linebreaks</a:t>
            </a:r>
            <a:r>
              <a:rPr lang="es-MX" sz="2000" dirty="0"/>
              <a:t>}}</a:t>
            </a:r>
            <a:br>
              <a:rPr lang="es-MX" sz="2000" dirty="0"/>
            </a:br>
            <a:br>
              <a:rPr lang="es-MX" sz="2000" dirty="0"/>
            </a:br>
            <a:r>
              <a:rPr lang="es-MX" sz="2000" dirty="0"/>
              <a:t>{% for </a:t>
            </a:r>
            <a:r>
              <a:rPr lang="es-MX" sz="2000" dirty="0" err="1"/>
              <a:t>category</a:t>
            </a:r>
            <a:r>
              <a:rPr lang="es-MX" sz="2000" dirty="0"/>
              <a:t> in </a:t>
            </a:r>
            <a:r>
              <a:rPr lang="es-MX" sz="2000" dirty="0" err="1"/>
              <a:t>post.categories.all</a:t>
            </a:r>
            <a:r>
              <a:rPr lang="es-MX" sz="2000" dirty="0"/>
              <a:t> %}</a:t>
            </a:r>
            <a:br>
              <a:rPr lang="es-MX" sz="2000" dirty="0"/>
            </a:br>
            <a:r>
              <a:rPr lang="es-MX" sz="2000" dirty="0"/>
              <a:t>    {{category.name}}</a:t>
            </a:r>
            <a:br>
              <a:rPr lang="es-MX" sz="2000" dirty="0"/>
            </a:br>
            <a:r>
              <a:rPr lang="es-MX" sz="2000" dirty="0"/>
              <a:t>    {% if </a:t>
            </a:r>
            <a:r>
              <a:rPr lang="es-MX" sz="2000" dirty="0" err="1"/>
              <a:t>not</a:t>
            </a:r>
            <a:r>
              <a:rPr lang="es-MX" sz="2000" dirty="0"/>
              <a:t> </a:t>
            </a:r>
            <a:r>
              <a:rPr lang="es-MX" sz="2000" dirty="0" err="1"/>
              <a:t>forloop.last</a:t>
            </a:r>
            <a:r>
              <a:rPr lang="es-MX" sz="2000" dirty="0"/>
              <a:t> %},{% </a:t>
            </a:r>
            <a:r>
              <a:rPr lang="es-MX" sz="2000" dirty="0" err="1"/>
              <a:t>endif</a:t>
            </a:r>
            <a:r>
              <a:rPr lang="es-MX" sz="2000" dirty="0"/>
              <a:t> %}</a:t>
            </a:r>
            <a:br>
              <a:rPr lang="es-MX" sz="2000" dirty="0"/>
            </a:br>
            <a:r>
              <a:rPr lang="es-MX" sz="2000" dirty="0"/>
              <a:t>{% </a:t>
            </a:r>
            <a:r>
              <a:rPr lang="es-MX" sz="2000" dirty="0" err="1"/>
              <a:t>endfor</a:t>
            </a:r>
            <a:r>
              <a:rPr lang="es-MX" sz="2000" dirty="0"/>
              <a:t> %}</a:t>
            </a:r>
            <a:br>
              <a:rPr lang="es-MX" sz="2000" dirty="0"/>
            </a:br>
            <a:br>
              <a:rPr lang="en-US" sz="2000" dirty="0"/>
            </a:br>
            <a:endParaRPr lang="en-US" sz="2000" dirty="0">
              <a:solidFill>
                <a:schemeClr val="tx1">
                  <a:lumMod val="85000"/>
                  <a:lumOff val="15000"/>
                </a:schemeClr>
              </a:solidFill>
            </a:endParaRPr>
          </a:p>
        </p:txBody>
      </p:sp>
      <p:pic>
        <p:nvPicPr>
          <p:cNvPr id="3" name="Imagen 2">
            <a:extLst>
              <a:ext uri="{FF2B5EF4-FFF2-40B4-BE49-F238E27FC236}">
                <a16:creationId xmlns:a16="http://schemas.microsoft.com/office/drawing/2014/main" id="{EB1BD9C7-B9D5-4CEE-9A00-04668886C961}"/>
              </a:ext>
            </a:extLst>
          </p:cNvPr>
          <p:cNvPicPr>
            <a:picLocks noChangeAspect="1"/>
          </p:cNvPicPr>
          <p:nvPr/>
        </p:nvPicPr>
        <p:blipFill>
          <a:blip r:embed="rId2"/>
          <a:stretch>
            <a:fillRect/>
          </a:stretch>
        </p:blipFill>
        <p:spPr>
          <a:xfrm>
            <a:off x="633999" y="704682"/>
            <a:ext cx="6912217" cy="4924954"/>
          </a:xfrm>
          <a:prstGeom prst="rect">
            <a:avLst/>
          </a:prstGeom>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463747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8DAD5C-AC65-45B2-A274-1BB27769D996}"/>
              </a:ext>
            </a:extLst>
          </p:cNvPr>
          <p:cNvSpPr>
            <a:spLocks noGrp="1"/>
          </p:cNvSpPr>
          <p:nvPr>
            <p:ph type="title"/>
          </p:nvPr>
        </p:nvSpPr>
        <p:spPr/>
        <p:txBody>
          <a:bodyPr/>
          <a:lstStyle/>
          <a:p>
            <a:r>
              <a:rPr lang="es-MX" dirty="0" err="1"/>
              <a:t>Part</a:t>
            </a:r>
            <a:r>
              <a:rPr lang="es-MX" dirty="0"/>
              <a:t> 2</a:t>
            </a:r>
          </a:p>
        </p:txBody>
      </p:sp>
    </p:spTree>
    <p:extLst>
      <p:ext uri="{BB962C8B-B14F-4D97-AF65-F5344CB8AC3E}">
        <p14:creationId xmlns:p14="http://schemas.microsoft.com/office/powerpoint/2010/main" val="174060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5A303CD-288C-4DB5-ADB7-73C90EF451D7}"/>
              </a:ext>
            </a:extLst>
          </p:cNvPr>
          <p:cNvSpPr>
            <a:spLocks noGrp="1"/>
          </p:cNvSpPr>
          <p:nvPr>
            <p:ph type="title"/>
          </p:nvPr>
        </p:nvSpPr>
        <p:spPr>
          <a:xfrm>
            <a:off x="8175592" y="716946"/>
            <a:ext cx="3401961" cy="2991264"/>
          </a:xfrm>
        </p:spPr>
        <p:txBody>
          <a:bodyPr vert="horz" lIns="91440" tIns="45720" rIns="91440" bIns="45720" rtlCol="0" anchor="b">
            <a:noAutofit/>
          </a:bodyPr>
          <a:lstStyle/>
          <a:p>
            <a:r>
              <a:rPr lang="en-US" sz="2800" dirty="0">
                <a:solidFill>
                  <a:schemeClr val="tx1">
                    <a:lumMod val="85000"/>
                    <a:lumOff val="15000"/>
                  </a:schemeClr>
                </a:solidFill>
              </a:rPr>
              <a:t>What is inside the slashes “/&lt;&gt;/” Django will treat it like a dynamic field (as a parameter) and pass it to the view.py to receive it in the </a:t>
            </a:r>
            <a:r>
              <a:rPr lang="en-US" sz="2800" b="1" i="1" dirty="0">
                <a:solidFill>
                  <a:schemeClr val="tx1">
                    <a:lumMod val="85000"/>
                    <a:lumOff val="15000"/>
                  </a:schemeClr>
                </a:solidFill>
              </a:rPr>
              <a:t>category</a:t>
            </a:r>
            <a:r>
              <a:rPr lang="en-US" sz="2800" dirty="0">
                <a:solidFill>
                  <a:schemeClr val="tx1">
                    <a:lumMod val="85000"/>
                    <a:lumOff val="15000"/>
                  </a:schemeClr>
                </a:solidFill>
              </a:rPr>
              <a:t> function.</a:t>
            </a:r>
          </a:p>
        </p:txBody>
      </p:sp>
      <p:pic>
        <p:nvPicPr>
          <p:cNvPr id="3" name="Imagen 2">
            <a:extLst>
              <a:ext uri="{FF2B5EF4-FFF2-40B4-BE49-F238E27FC236}">
                <a16:creationId xmlns:a16="http://schemas.microsoft.com/office/drawing/2014/main" id="{AC18B23E-40CD-4EFC-A71B-E6860BD05075}"/>
              </a:ext>
            </a:extLst>
          </p:cNvPr>
          <p:cNvPicPr>
            <a:picLocks noChangeAspect="1"/>
          </p:cNvPicPr>
          <p:nvPr/>
        </p:nvPicPr>
        <p:blipFill>
          <a:blip r:embed="rId2"/>
          <a:stretch>
            <a:fillRect/>
          </a:stretch>
        </p:blipFill>
        <p:spPr>
          <a:xfrm>
            <a:off x="614447" y="1153033"/>
            <a:ext cx="6912217" cy="1468846"/>
          </a:xfrm>
          <a:prstGeom prst="rect">
            <a:avLst/>
          </a:prstGeom>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Imagen 4">
            <a:extLst>
              <a:ext uri="{FF2B5EF4-FFF2-40B4-BE49-F238E27FC236}">
                <a16:creationId xmlns:a16="http://schemas.microsoft.com/office/drawing/2014/main" id="{B5147B7C-904D-439D-A861-9F8380E88E59}"/>
              </a:ext>
            </a:extLst>
          </p:cNvPr>
          <p:cNvPicPr>
            <a:picLocks noChangeAspect="1"/>
          </p:cNvPicPr>
          <p:nvPr/>
        </p:nvPicPr>
        <p:blipFill>
          <a:blip r:embed="rId3"/>
          <a:stretch>
            <a:fillRect/>
          </a:stretch>
        </p:blipFill>
        <p:spPr>
          <a:xfrm>
            <a:off x="3233177" y="3369077"/>
            <a:ext cx="1495634" cy="371527"/>
          </a:xfrm>
          <a:prstGeom prst="rect">
            <a:avLst/>
          </a:prstGeom>
        </p:spPr>
      </p:pic>
      <p:pic>
        <p:nvPicPr>
          <p:cNvPr id="6" name="Imagen 5">
            <a:extLst>
              <a:ext uri="{FF2B5EF4-FFF2-40B4-BE49-F238E27FC236}">
                <a16:creationId xmlns:a16="http://schemas.microsoft.com/office/drawing/2014/main" id="{FD0C0B34-7B18-403C-8D26-D46661ABB060}"/>
              </a:ext>
            </a:extLst>
          </p:cNvPr>
          <p:cNvPicPr>
            <a:picLocks noChangeAspect="1"/>
          </p:cNvPicPr>
          <p:nvPr/>
        </p:nvPicPr>
        <p:blipFill>
          <a:blip r:embed="rId4"/>
          <a:stretch>
            <a:fillRect/>
          </a:stretch>
        </p:blipFill>
        <p:spPr>
          <a:xfrm>
            <a:off x="3274404" y="773352"/>
            <a:ext cx="1406905" cy="390237"/>
          </a:xfrm>
          <a:prstGeom prst="rect">
            <a:avLst/>
          </a:prstGeom>
        </p:spPr>
      </p:pic>
      <p:sp>
        <p:nvSpPr>
          <p:cNvPr id="7" name="Rectángulo 6">
            <a:extLst>
              <a:ext uri="{FF2B5EF4-FFF2-40B4-BE49-F238E27FC236}">
                <a16:creationId xmlns:a16="http://schemas.microsoft.com/office/drawing/2014/main" id="{823BBB10-2174-4E8A-98C6-3171DBD8A7DB}"/>
              </a:ext>
            </a:extLst>
          </p:cNvPr>
          <p:cNvSpPr/>
          <p:nvPr/>
        </p:nvSpPr>
        <p:spPr>
          <a:xfrm>
            <a:off x="2936335" y="2052084"/>
            <a:ext cx="1201479" cy="3004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ángulo 16">
            <a:extLst>
              <a:ext uri="{FF2B5EF4-FFF2-40B4-BE49-F238E27FC236}">
                <a16:creationId xmlns:a16="http://schemas.microsoft.com/office/drawing/2014/main" id="{DE68F520-0151-4A21-8C93-B8F74C473B1F}"/>
              </a:ext>
            </a:extLst>
          </p:cNvPr>
          <p:cNvSpPr/>
          <p:nvPr/>
        </p:nvSpPr>
        <p:spPr>
          <a:xfrm>
            <a:off x="2434123" y="2074099"/>
            <a:ext cx="468565" cy="2783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CuadroTexto 8">
            <a:extLst>
              <a:ext uri="{FF2B5EF4-FFF2-40B4-BE49-F238E27FC236}">
                <a16:creationId xmlns:a16="http://schemas.microsoft.com/office/drawing/2014/main" id="{D356D77C-0285-4981-B37A-CD8887D9C8BF}"/>
              </a:ext>
            </a:extLst>
          </p:cNvPr>
          <p:cNvSpPr txBox="1"/>
          <p:nvPr/>
        </p:nvSpPr>
        <p:spPr>
          <a:xfrm>
            <a:off x="324349" y="216816"/>
            <a:ext cx="2663948" cy="646331"/>
          </a:xfrm>
          <a:prstGeom prst="rect">
            <a:avLst/>
          </a:prstGeom>
          <a:noFill/>
        </p:spPr>
        <p:txBody>
          <a:bodyPr wrap="square" rtlCol="0">
            <a:spAutoFit/>
          </a:bodyPr>
          <a:lstStyle/>
          <a:p>
            <a:r>
              <a:rPr lang="es-MX" dirty="0" err="1"/>
              <a:t>This</a:t>
            </a:r>
            <a:r>
              <a:rPr lang="es-MX" dirty="0"/>
              <a:t> </a:t>
            </a:r>
            <a:r>
              <a:rPr lang="es-MX" dirty="0" err="1"/>
              <a:t>will</a:t>
            </a:r>
            <a:r>
              <a:rPr lang="es-MX" dirty="0"/>
              <a:t> </a:t>
            </a:r>
            <a:r>
              <a:rPr lang="es-MX" dirty="0" err="1"/>
              <a:t>convert</a:t>
            </a:r>
            <a:r>
              <a:rPr lang="es-MX" dirty="0"/>
              <a:t> the </a:t>
            </a:r>
            <a:r>
              <a:rPr lang="es-MX" dirty="0" err="1"/>
              <a:t>parameter</a:t>
            </a:r>
            <a:r>
              <a:rPr lang="es-MX" dirty="0"/>
              <a:t> as </a:t>
            </a:r>
            <a:r>
              <a:rPr lang="es-MX" dirty="0" err="1"/>
              <a:t>an</a:t>
            </a:r>
            <a:r>
              <a:rPr lang="es-MX" dirty="0"/>
              <a:t> </a:t>
            </a:r>
            <a:r>
              <a:rPr lang="es-MX" dirty="0" err="1"/>
              <a:t>integer</a:t>
            </a:r>
            <a:r>
              <a:rPr lang="es-MX" dirty="0"/>
              <a:t>.</a:t>
            </a:r>
          </a:p>
        </p:txBody>
      </p:sp>
      <p:cxnSp>
        <p:nvCxnSpPr>
          <p:cNvPr id="13" name="Conector recto de flecha 12">
            <a:extLst>
              <a:ext uri="{FF2B5EF4-FFF2-40B4-BE49-F238E27FC236}">
                <a16:creationId xmlns:a16="http://schemas.microsoft.com/office/drawing/2014/main" id="{2F6EB435-2DC0-4C8C-965D-196CE9344558}"/>
              </a:ext>
            </a:extLst>
          </p:cNvPr>
          <p:cNvCxnSpPr>
            <a:cxnSpLocks/>
            <a:stCxn id="9" idx="2"/>
            <a:endCxn id="17" idx="0"/>
          </p:cNvCxnSpPr>
          <p:nvPr/>
        </p:nvCxnSpPr>
        <p:spPr>
          <a:xfrm>
            <a:off x="1656323" y="863147"/>
            <a:ext cx="1012083" cy="121095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1" name="CuadroTexto 20">
            <a:extLst>
              <a:ext uri="{FF2B5EF4-FFF2-40B4-BE49-F238E27FC236}">
                <a16:creationId xmlns:a16="http://schemas.microsoft.com/office/drawing/2014/main" id="{EC0C6633-FAAA-46BE-B9E8-7031FF1732B1}"/>
              </a:ext>
            </a:extLst>
          </p:cNvPr>
          <p:cNvSpPr txBox="1"/>
          <p:nvPr/>
        </p:nvSpPr>
        <p:spPr>
          <a:xfrm>
            <a:off x="5068622" y="193745"/>
            <a:ext cx="2663948" cy="646331"/>
          </a:xfrm>
          <a:prstGeom prst="rect">
            <a:avLst/>
          </a:prstGeom>
          <a:noFill/>
        </p:spPr>
        <p:txBody>
          <a:bodyPr wrap="square" rtlCol="0">
            <a:spAutoFit/>
          </a:bodyPr>
          <a:lstStyle/>
          <a:p>
            <a:r>
              <a:rPr lang="es-MX" dirty="0"/>
              <a:t>As default </a:t>
            </a:r>
            <a:r>
              <a:rPr lang="es-MX" dirty="0" err="1"/>
              <a:t>this</a:t>
            </a:r>
            <a:r>
              <a:rPr lang="es-MX" dirty="0"/>
              <a:t> </a:t>
            </a:r>
            <a:r>
              <a:rPr lang="es-MX" dirty="0" err="1"/>
              <a:t>parameter</a:t>
            </a:r>
            <a:r>
              <a:rPr lang="es-MX" dirty="0"/>
              <a:t> is a </a:t>
            </a:r>
            <a:r>
              <a:rPr lang="es-MX" dirty="0" err="1"/>
              <a:t>String</a:t>
            </a:r>
            <a:endParaRPr lang="es-MX" dirty="0"/>
          </a:p>
        </p:txBody>
      </p:sp>
      <p:cxnSp>
        <p:nvCxnSpPr>
          <p:cNvPr id="22" name="Conector recto de flecha 21">
            <a:extLst>
              <a:ext uri="{FF2B5EF4-FFF2-40B4-BE49-F238E27FC236}">
                <a16:creationId xmlns:a16="http://schemas.microsoft.com/office/drawing/2014/main" id="{654CBB28-EAB2-49C5-BE58-E4AAFBE9F3CD}"/>
              </a:ext>
            </a:extLst>
          </p:cNvPr>
          <p:cNvCxnSpPr>
            <a:stCxn id="21" idx="2"/>
            <a:endCxn id="7" idx="0"/>
          </p:cNvCxnSpPr>
          <p:nvPr/>
        </p:nvCxnSpPr>
        <p:spPr>
          <a:xfrm flipH="1">
            <a:off x="3537075" y="840076"/>
            <a:ext cx="2863521" cy="1212008"/>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24" name="Rectángulo 23">
            <a:extLst>
              <a:ext uri="{FF2B5EF4-FFF2-40B4-BE49-F238E27FC236}">
                <a16:creationId xmlns:a16="http://schemas.microsoft.com/office/drawing/2014/main" id="{CDA54B21-82B6-42DB-B48D-DF6ACDE4E571}"/>
              </a:ext>
            </a:extLst>
          </p:cNvPr>
          <p:cNvSpPr/>
          <p:nvPr/>
        </p:nvSpPr>
        <p:spPr>
          <a:xfrm>
            <a:off x="1508175" y="2052083"/>
            <a:ext cx="869185" cy="2783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8" name="Imagen 27">
            <a:extLst>
              <a:ext uri="{FF2B5EF4-FFF2-40B4-BE49-F238E27FC236}">
                <a16:creationId xmlns:a16="http://schemas.microsoft.com/office/drawing/2014/main" id="{7A39961C-2D78-44E6-B62D-47081F38D326}"/>
              </a:ext>
            </a:extLst>
          </p:cNvPr>
          <p:cNvPicPr>
            <a:picLocks noChangeAspect="1"/>
          </p:cNvPicPr>
          <p:nvPr/>
        </p:nvPicPr>
        <p:blipFill>
          <a:blip r:embed="rId5"/>
          <a:stretch>
            <a:fillRect/>
          </a:stretch>
        </p:blipFill>
        <p:spPr>
          <a:xfrm>
            <a:off x="425362" y="3709448"/>
            <a:ext cx="8124825" cy="914400"/>
          </a:xfrm>
          <a:prstGeom prst="rect">
            <a:avLst/>
          </a:prstGeom>
        </p:spPr>
      </p:pic>
      <p:sp>
        <p:nvSpPr>
          <p:cNvPr id="29" name="Rectángulo 28">
            <a:extLst>
              <a:ext uri="{FF2B5EF4-FFF2-40B4-BE49-F238E27FC236}">
                <a16:creationId xmlns:a16="http://schemas.microsoft.com/office/drawing/2014/main" id="{7F762531-9924-4800-AB04-9E65C2AB0A8C}"/>
              </a:ext>
            </a:extLst>
          </p:cNvPr>
          <p:cNvSpPr/>
          <p:nvPr/>
        </p:nvSpPr>
        <p:spPr>
          <a:xfrm>
            <a:off x="909773" y="3774912"/>
            <a:ext cx="990291" cy="23957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Rectángulo 29">
            <a:extLst>
              <a:ext uri="{FF2B5EF4-FFF2-40B4-BE49-F238E27FC236}">
                <a16:creationId xmlns:a16="http://schemas.microsoft.com/office/drawing/2014/main" id="{CF9A9B6A-A218-4AA4-8620-0DDE197F4BAF}"/>
              </a:ext>
            </a:extLst>
          </p:cNvPr>
          <p:cNvSpPr/>
          <p:nvPr/>
        </p:nvSpPr>
        <p:spPr>
          <a:xfrm>
            <a:off x="2902689" y="3730590"/>
            <a:ext cx="1301666" cy="2793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CuadroTexto 30">
            <a:extLst>
              <a:ext uri="{FF2B5EF4-FFF2-40B4-BE49-F238E27FC236}">
                <a16:creationId xmlns:a16="http://schemas.microsoft.com/office/drawing/2014/main" id="{8F5F1C1D-FD49-4C78-8945-6CE281D93E72}"/>
              </a:ext>
            </a:extLst>
          </p:cNvPr>
          <p:cNvSpPr txBox="1"/>
          <p:nvPr/>
        </p:nvSpPr>
        <p:spPr>
          <a:xfrm>
            <a:off x="4968835" y="5122435"/>
            <a:ext cx="2663948" cy="923330"/>
          </a:xfrm>
          <a:prstGeom prst="rect">
            <a:avLst/>
          </a:prstGeom>
          <a:noFill/>
        </p:spPr>
        <p:txBody>
          <a:bodyPr wrap="square" rtlCol="0">
            <a:spAutoFit/>
          </a:bodyPr>
          <a:lstStyle/>
          <a:p>
            <a:r>
              <a:rPr lang="en-US" dirty="0"/>
              <a:t>Unlike .all (), .get () only takes one object and we pass it the ID we want.</a:t>
            </a:r>
            <a:endParaRPr lang="es-MX" dirty="0"/>
          </a:p>
        </p:txBody>
      </p:sp>
      <p:sp>
        <p:nvSpPr>
          <p:cNvPr id="32" name="Rectángulo 31">
            <a:extLst>
              <a:ext uri="{FF2B5EF4-FFF2-40B4-BE49-F238E27FC236}">
                <a16:creationId xmlns:a16="http://schemas.microsoft.com/office/drawing/2014/main" id="{D7838855-0C9E-4AEF-9284-A9394C3EF5C1}"/>
              </a:ext>
            </a:extLst>
          </p:cNvPr>
          <p:cNvSpPr/>
          <p:nvPr/>
        </p:nvSpPr>
        <p:spPr>
          <a:xfrm>
            <a:off x="3921552" y="4035305"/>
            <a:ext cx="499620" cy="24160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34" name="Conector recto de flecha 33">
            <a:extLst>
              <a:ext uri="{FF2B5EF4-FFF2-40B4-BE49-F238E27FC236}">
                <a16:creationId xmlns:a16="http://schemas.microsoft.com/office/drawing/2014/main" id="{A0CAF9BE-71C1-4F8B-888A-D7149A6E2C63}"/>
              </a:ext>
            </a:extLst>
          </p:cNvPr>
          <p:cNvCxnSpPr>
            <a:stCxn id="31" idx="0"/>
            <a:endCxn id="32" idx="2"/>
          </p:cNvCxnSpPr>
          <p:nvPr/>
        </p:nvCxnSpPr>
        <p:spPr>
          <a:xfrm flipH="1" flipV="1">
            <a:off x="4171362" y="4276914"/>
            <a:ext cx="2129447" cy="8455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06593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8E99741-128D-4BAB-91F5-1B72CD2CE909}"/>
              </a:ext>
            </a:extLst>
          </p:cNvPr>
          <p:cNvSpPr>
            <a:spLocks noGrp="1"/>
          </p:cNvSpPr>
          <p:nvPr>
            <p:ph type="title"/>
          </p:nvPr>
        </p:nvSpPr>
        <p:spPr>
          <a:xfrm>
            <a:off x="8141110" y="639097"/>
            <a:ext cx="3401961" cy="3686015"/>
          </a:xfrm>
        </p:spPr>
        <p:txBody>
          <a:bodyPr vert="horz" lIns="91440" tIns="45720" rIns="91440" bIns="45720" rtlCol="0" anchor="b">
            <a:noAutofit/>
          </a:bodyPr>
          <a:lstStyle/>
          <a:p>
            <a:r>
              <a:rPr lang="en-US" sz="2800" dirty="0">
                <a:solidFill>
                  <a:schemeClr val="tx1">
                    <a:lumMod val="85000"/>
                    <a:lumOff val="15000"/>
                  </a:schemeClr>
                </a:solidFill>
              </a:rPr>
              <a:t>If we test our paths with the id 1, the website works and does not show nothing because we haven’t render anything…</a:t>
            </a:r>
            <a:br>
              <a:rPr lang="en-US" sz="2800" dirty="0">
                <a:solidFill>
                  <a:schemeClr val="tx1">
                    <a:lumMod val="85000"/>
                    <a:lumOff val="15000"/>
                  </a:schemeClr>
                </a:solidFill>
              </a:rPr>
            </a:br>
            <a:endParaRPr lang="en-US" sz="2800" dirty="0">
              <a:solidFill>
                <a:schemeClr val="tx1">
                  <a:lumMod val="85000"/>
                  <a:lumOff val="15000"/>
                </a:schemeClr>
              </a:solidFill>
            </a:endParaRPr>
          </a:p>
        </p:txBody>
      </p:sp>
      <p:pic>
        <p:nvPicPr>
          <p:cNvPr id="3" name="Imagen 2">
            <a:extLst>
              <a:ext uri="{FF2B5EF4-FFF2-40B4-BE49-F238E27FC236}">
                <a16:creationId xmlns:a16="http://schemas.microsoft.com/office/drawing/2014/main" id="{07557399-B3AA-4DEE-87E1-64322A8BCCD2}"/>
              </a:ext>
            </a:extLst>
          </p:cNvPr>
          <p:cNvPicPr>
            <a:picLocks noChangeAspect="1"/>
          </p:cNvPicPr>
          <p:nvPr/>
        </p:nvPicPr>
        <p:blipFill>
          <a:blip r:embed="rId2"/>
          <a:stretch>
            <a:fillRect/>
          </a:stretch>
        </p:blipFill>
        <p:spPr>
          <a:xfrm>
            <a:off x="633999" y="1076213"/>
            <a:ext cx="6912217" cy="4181891"/>
          </a:xfrm>
          <a:prstGeom prst="rect">
            <a:avLst/>
          </a:prstGeom>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ángulo 3">
            <a:extLst>
              <a:ext uri="{FF2B5EF4-FFF2-40B4-BE49-F238E27FC236}">
                <a16:creationId xmlns:a16="http://schemas.microsoft.com/office/drawing/2014/main" id="{F3605DE5-3EEB-475D-9F33-70FCC1A1FAB6}"/>
              </a:ext>
            </a:extLst>
          </p:cNvPr>
          <p:cNvSpPr/>
          <p:nvPr/>
        </p:nvSpPr>
        <p:spPr>
          <a:xfrm>
            <a:off x="1871593" y="353441"/>
            <a:ext cx="3919343" cy="369332"/>
          </a:xfrm>
          <a:prstGeom prst="rect">
            <a:avLst/>
          </a:prstGeom>
        </p:spPr>
        <p:txBody>
          <a:bodyPr wrap="none">
            <a:spAutoFit/>
          </a:bodyPr>
          <a:lstStyle/>
          <a:p>
            <a:r>
              <a:rPr lang="es-MX" dirty="0">
                <a:hlinkClick r:id="rId3"/>
              </a:rPr>
              <a:t>http://127.0.0.1:8000/blog/category/1/</a:t>
            </a:r>
            <a:endParaRPr lang="es-MX" dirty="0"/>
          </a:p>
        </p:txBody>
      </p:sp>
    </p:spTree>
    <p:extLst>
      <p:ext uri="{BB962C8B-B14F-4D97-AF65-F5344CB8AC3E}">
        <p14:creationId xmlns:p14="http://schemas.microsoft.com/office/powerpoint/2010/main" val="39082496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2DAE56-54D5-4806-9583-C97F9DB6F1C5}"/>
              </a:ext>
            </a:extLst>
          </p:cNvPr>
          <p:cNvSpPr>
            <a:spLocks noGrp="1"/>
          </p:cNvSpPr>
          <p:nvPr>
            <p:ph type="title"/>
          </p:nvPr>
        </p:nvSpPr>
        <p:spPr/>
        <p:txBody>
          <a:bodyPr/>
          <a:lstStyle/>
          <a:p>
            <a:r>
              <a:rPr lang="es-MX" dirty="0"/>
              <a:t>BUT, if </a:t>
            </a:r>
            <a:r>
              <a:rPr lang="es-MX" dirty="0" err="1"/>
              <a:t>we</a:t>
            </a:r>
            <a:r>
              <a:rPr lang="es-MX" dirty="0"/>
              <a:t> </a:t>
            </a:r>
            <a:r>
              <a:rPr lang="es-MX" dirty="0" err="1"/>
              <a:t>go</a:t>
            </a:r>
            <a:r>
              <a:rPr lang="es-MX" dirty="0"/>
              <a:t> to </a:t>
            </a:r>
            <a:r>
              <a:rPr lang="es-MX" dirty="0" err="1"/>
              <a:t>one</a:t>
            </a:r>
            <a:r>
              <a:rPr lang="es-MX" dirty="0"/>
              <a:t> id that </a:t>
            </a:r>
            <a:r>
              <a:rPr lang="es-MX" dirty="0" err="1"/>
              <a:t>doesn’t</a:t>
            </a:r>
            <a:r>
              <a:rPr lang="es-MX" dirty="0"/>
              <a:t> </a:t>
            </a:r>
            <a:r>
              <a:rPr lang="es-MX" dirty="0" err="1"/>
              <a:t>exist</a:t>
            </a:r>
            <a:r>
              <a:rPr lang="es-MX" dirty="0"/>
              <a:t>, the </a:t>
            </a:r>
            <a:r>
              <a:rPr lang="es-MX" dirty="0" err="1"/>
              <a:t>website</a:t>
            </a:r>
            <a:r>
              <a:rPr lang="es-MX" dirty="0"/>
              <a:t> </a:t>
            </a:r>
            <a:r>
              <a:rPr lang="es-MX" dirty="0" err="1"/>
              <a:t>crashes</a:t>
            </a:r>
            <a:r>
              <a:rPr lang="es-MX" dirty="0"/>
              <a:t> (</a:t>
            </a:r>
            <a:r>
              <a:rPr lang="es-MX" dirty="0" err="1"/>
              <a:t>classic</a:t>
            </a:r>
            <a:r>
              <a:rPr lang="es-MX" dirty="0"/>
              <a:t> error 404)</a:t>
            </a:r>
          </a:p>
        </p:txBody>
      </p:sp>
      <p:pic>
        <p:nvPicPr>
          <p:cNvPr id="3" name="Imagen 2">
            <a:extLst>
              <a:ext uri="{FF2B5EF4-FFF2-40B4-BE49-F238E27FC236}">
                <a16:creationId xmlns:a16="http://schemas.microsoft.com/office/drawing/2014/main" id="{2DD4DAD8-6B5B-476A-8B72-14708D087C0A}"/>
              </a:ext>
            </a:extLst>
          </p:cNvPr>
          <p:cNvPicPr>
            <a:picLocks noChangeAspect="1"/>
          </p:cNvPicPr>
          <p:nvPr/>
        </p:nvPicPr>
        <p:blipFill>
          <a:blip r:embed="rId2"/>
          <a:stretch>
            <a:fillRect/>
          </a:stretch>
        </p:blipFill>
        <p:spPr>
          <a:xfrm>
            <a:off x="1710196" y="2152867"/>
            <a:ext cx="9269691" cy="3758373"/>
          </a:xfrm>
          <a:prstGeom prst="rect">
            <a:avLst/>
          </a:prstGeom>
        </p:spPr>
      </p:pic>
    </p:spTree>
    <p:extLst>
      <p:ext uri="{BB962C8B-B14F-4D97-AF65-F5344CB8AC3E}">
        <p14:creationId xmlns:p14="http://schemas.microsoft.com/office/powerpoint/2010/main" val="37329300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FE9C76-2704-4B36-96FE-573F9010E59F}"/>
              </a:ext>
            </a:extLst>
          </p:cNvPr>
          <p:cNvSpPr>
            <a:spLocks noGrp="1"/>
          </p:cNvSpPr>
          <p:nvPr>
            <p:ph type="title"/>
          </p:nvPr>
        </p:nvSpPr>
        <p:spPr/>
        <p:txBody>
          <a:bodyPr>
            <a:noAutofit/>
          </a:bodyPr>
          <a:lstStyle/>
          <a:p>
            <a:r>
              <a:rPr lang="es-MX" sz="3200" dirty="0"/>
              <a:t>In </a:t>
            </a:r>
            <a:r>
              <a:rPr lang="es-MX" sz="3200" dirty="0" err="1"/>
              <a:t>order</a:t>
            </a:r>
            <a:r>
              <a:rPr lang="es-MX" sz="3200" dirty="0"/>
              <a:t> to </a:t>
            </a:r>
            <a:r>
              <a:rPr lang="es-MX" sz="3200" dirty="0" err="1"/>
              <a:t>fix</a:t>
            </a:r>
            <a:r>
              <a:rPr lang="es-MX" sz="3200" dirty="0"/>
              <a:t> that error </a:t>
            </a:r>
            <a:r>
              <a:rPr lang="es-MX" sz="3200" dirty="0" err="1"/>
              <a:t>we</a:t>
            </a:r>
            <a:r>
              <a:rPr lang="es-MX" sz="3200" dirty="0"/>
              <a:t> </a:t>
            </a:r>
            <a:r>
              <a:rPr lang="es-MX" sz="3200" dirty="0" err="1"/>
              <a:t>must</a:t>
            </a:r>
            <a:r>
              <a:rPr lang="es-MX" sz="3200" dirty="0"/>
              <a:t> </a:t>
            </a:r>
            <a:r>
              <a:rPr lang="es-MX" sz="3200" dirty="0" err="1"/>
              <a:t>import</a:t>
            </a:r>
            <a:r>
              <a:rPr lang="es-MX" sz="3200" dirty="0"/>
              <a:t> </a:t>
            </a:r>
            <a:r>
              <a:rPr lang="es-MX" sz="3200" b="1" i="1" dirty="0"/>
              <a:t>get_object_or_404</a:t>
            </a:r>
            <a:r>
              <a:rPr lang="es-MX" sz="3200" dirty="0"/>
              <a:t> </a:t>
            </a:r>
            <a:r>
              <a:rPr lang="es-MX" sz="3200" dirty="0" err="1"/>
              <a:t>from</a:t>
            </a:r>
            <a:r>
              <a:rPr lang="es-MX" sz="3200" dirty="0"/>
              <a:t> </a:t>
            </a:r>
            <a:r>
              <a:rPr lang="es-MX" sz="3200" b="1" i="1" dirty="0" err="1"/>
              <a:t>django.shortcuts</a:t>
            </a:r>
            <a:r>
              <a:rPr lang="es-MX" sz="3200" b="1" i="1" dirty="0"/>
              <a:t> </a:t>
            </a:r>
            <a:r>
              <a:rPr lang="es-MX" sz="3200" dirty="0"/>
              <a:t>and </a:t>
            </a:r>
            <a:r>
              <a:rPr lang="es-MX" sz="3200" dirty="0" err="1"/>
              <a:t>replace</a:t>
            </a:r>
            <a:r>
              <a:rPr lang="es-MX" sz="3200" dirty="0"/>
              <a:t> “</a:t>
            </a:r>
            <a:r>
              <a:rPr lang="es-MX" sz="3200" dirty="0" err="1"/>
              <a:t>Category.objects.get</a:t>
            </a:r>
            <a:r>
              <a:rPr lang="es-MX" sz="3200" dirty="0"/>
              <a:t>()” </a:t>
            </a:r>
            <a:r>
              <a:rPr lang="es-MX" sz="3200" dirty="0" err="1"/>
              <a:t>with</a:t>
            </a:r>
            <a:r>
              <a:rPr lang="es-MX" sz="3200" dirty="0"/>
              <a:t> </a:t>
            </a:r>
            <a:r>
              <a:rPr lang="es-MX" sz="3200" dirty="0" err="1"/>
              <a:t>this</a:t>
            </a:r>
            <a:r>
              <a:rPr lang="es-MX" sz="3200" dirty="0"/>
              <a:t> new </a:t>
            </a:r>
            <a:r>
              <a:rPr lang="es-MX" sz="3200" dirty="0" err="1"/>
              <a:t>import</a:t>
            </a:r>
            <a:r>
              <a:rPr lang="es-MX" sz="3200" dirty="0"/>
              <a:t>.</a:t>
            </a:r>
            <a:endParaRPr lang="es-MX" sz="3200" b="1" i="1" dirty="0"/>
          </a:p>
        </p:txBody>
      </p:sp>
      <p:pic>
        <p:nvPicPr>
          <p:cNvPr id="4" name="Imagen 3">
            <a:extLst>
              <a:ext uri="{FF2B5EF4-FFF2-40B4-BE49-F238E27FC236}">
                <a16:creationId xmlns:a16="http://schemas.microsoft.com/office/drawing/2014/main" id="{41023994-2C0C-402B-B069-1003CCFD29D9}"/>
              </a:ext>
            </a:extLst>
          </p:cNvPr>
          <p:cNvPicPr>
            <a:picLocks noChangeAspect="1"/>
          </p:cNvPicPr>
          <p:nvPr/>
        </p:nvPicPr>
        <p:blipFill>
          <a:blip r:embed="rId2"/>
          <a:stretch>
            <a:fillRect/>
          </a:stretch>
        </p:blipFill>
        <p:spPr>
          <a:xfrm>
            <a:off x="2018731" y="2933631"/>
            <a:ext cx="8154538" cy="990738"/>
          </a:xfrm>
          <a:prstGeom prst="rect">
            <a:avLst/>
          </a:prstGeom>
        </p:spPr>
      </p:pic>
      <p:pic>
        <p:nvPicPr>
          <p:cNvPr id="5" name="Imagen 4">
            <a:extLst>
              <a:ext uri="{FF2B5EF4-FFF2-40B4-BE49-F238E27FC236}">
                <a16:creationId xmlns:a16="http://schemas.microsoft.com/office/drawing/2014/main" id="{CC76195F-6A4D-4107-AD89-B0759F6F029C}"/>
              </a:ext>
            </a:extLst>
          </p:cNvPr>
          <p:cNvPicPr>
            <a:picLocks noChangeAspect="1"/>
          </p:cNvPicPr>
          <p:nvPr/>
        </p:nvPicPr>
        <p:blipFill>
          <a:blip r:embed="rId3"/>
          <a:stretch>
            <a:fillRect/>
          </a:stretch>
        </p:blipFill>
        <p:spPr>
          <a:xfrm>
            <a:off x="3329057" y="2618974"/>
            <a:ext cx="6058746" cy="381053"/>
          </a:xfrm>
          <a:prstGeom prst="rect">
            <a:avLst/>
          </a:prstGeom>
        </p:spPr>
      </p:pic>
      <p:pic>
        <p:nvPicPr>
          <p:cNvPr id="6" name="Imagen 5">
            <a:extLst>
              <a:ext uri="{FF2B5EF4-FFF2-40B4-BE49-F238E27FC236}">
                <a16:creationId xmlns:a16="http://schemas.microsoft.com/office/drawing/2014/main" id="{6495A53D-7A00-45F5-9DE3-51D04478A0EB}"/>
              </a:ext>
            </a:extLst>
          </p:cNvPr>
          <p:cNvPicPr>
            <a:picLocks noChangeAspect="1"/>
          </p:cNvPicPr>
          <p:nvPr/>
        </p:nvPicPr>
        <p:blipFill>
          <a:blip r:embed="rId4"/>
          <a:stretch>
            <a:fillRect/>
          </a:stretch>
        </p:blipFill>
        <p:spPr>
          <a:xfrm>
            <a:off x="5223844" y="2313843"/>
            <a:ext cx="1476581" cy="371527"/>
          </a:xfrm>
          <a:prstGeom prst="rect">
            <a:avLst/>
          </a:prstGeom>
        </p:spPr>
      </p:pic>
      <p:sp>
        <p:nvSpPr>
          <p:cNvPr id="7" name="Rectángulo 6">
            <a:extLst>
              <a:ext uri="{FF2B5EF4-FFF2-40B4-BE49-F238E27FC236}">
                <a16:creationId xmlns:a16="http://schemas.microsoft.com/office/drawing/2014/main" id="{5F5E131A-9F18-49A3-BB28-8CA2ECED3C7C}"/>
              </a:ext>
            </a:extLst>
          </p:cNvPr>
          <p:cNvSpPr/>
          <p:nvPr/>
        </p:nvSpPr>
        <p:spPr>
          <a:xfrm>
            <a:off x="5682225" y="3228237"/>
            <a:ext cx="2726484" cy="33874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adroTexto 7">
            <a:extLst>
              <a:ext uri="{FF2B5EF4-FFF2-40B4-BE49-F238E27FC236}">
                <a16:creationId xmlns:a16="http://schemas.microsoft.com/office/drawing/2014/main" id="{7DC389FF-EE9A-468F-8C32-EC04AE41B471}"/>
              </a:ext>
            </a:extLst>
          </p:cNvPr>
          <p:cNvSpPr txBox="1"/>
          <p:nvPr/>
        </p:nvSpPr>
        <p:spPr>
          <a:xfrm>
            <a:off x="4807670" y="4817097"/>
            <a:ext cx="5109328" cy="369332"/>
          </a:xfrm>
          <a:prstGeom prst="rect">
            <a:avLst/>
          </a:prstGeom>
          <a:noFill/>
        </p:spPr>
        <p:txBody>
          <a:bodyPr wrap="square" rtlCol="0">
            <a:spAutoFit/>
          </a:bodyPr>
          <a:lstStyle/>
          <a:p>
            <a:r>
              <a:rPr lang="es-MX" dirty="0"/>
              <a:t>(</a:t>
            </a:r>
            <a:r>
              <a:rPr lang="es-MX" dirty="0" err="1"/>
              <a:t>the_model_we_want</a:t>
            </a:r>
            <a:r>
              <a:rPr lang="es-MX" dirty="0"/>
              <a:t>, </a:t>
            </a:r>
            <a:r>
              <a:rPr lang="es-MX" dirty="0" err="1"/>
              <a:t>the_id_we_want_to_get</a:t>
            </a:r>
            <a:r>
              <a:rPr lang="es-MX" dirty="0"/>
              <a:t>)</a:t>
            </a:r>
          </a:p>
        </p:txBody>
      </p:sp>
      <p:cxnSp>
        <p:nvCxnSpPr>
          <p:cNvPr id="10" name="Conector recto de flecha 9">
            <a:extLst>
              <a:ext uri="{FF2B5EF4-FFF2-40B4-BE49-F238E27FC236}">
                <a16:creationId xmlns:a16="http://schemas.microsoft.com/office/drawing/2014/main" id="{641F8734-75BB-4BFC-BCB4-68A0704E573D}"/>
              </a:ext>
            </a:extLst>
          </p:cNvPr>
          <p:cNvCxnSpPr>
            <a:stCxn id="8" idx="0"/>
            <a:endCxn id="7" idx="2"/>
          </p:cNvCxnSpPr>
          <p:nvPr/>
        </p:nvCxnSpPr>
        <p:spPr>
          <a:xfrm flipH="1" flipV="1">
            <a:off x="7045467" y="3566984"/>
            <a:ext cx="316867" cy="1250113"/>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440620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D1689D2-9BF8-4C12-83DA-F70C8A7087F8}"/>
              </a:ext>
            </a:extLst>
          </p:cNvPr>
          <p:cNvSpPr>
            <a:spLocks noGrp="1"/>
          </p:cNvSpPr>
          <p:nvPr>
            <p:ph type="title"/>
          </p:nvPr>
        </p:nvSpPr>
        <p:spPr>
          <a:xfrm>
            <a:off x="8141110" y="639097"/>
            <a:ext cx="3401961" cy="3686015"/>
          </a:xfrm>
        </p:spPr>
        <p:txBody>
          <a:bodyPr vert="horz" lIns="91440" tIns="45720" rIns="91440" bIns="45720" rtlCol="0" anchor="b">
            <a:noAutofit/>
          </a:bodyPr>
          <a:lstStyle/>
          <a:p>
            <a:r>
              <a:rPr lang="en-US" sz="4000" dirty="0">
                <a:solidFill>
                  <a:schemeClr val="tx1">
                    <a:lumMod val="85000"/>
                    <a:lumOff val="15000"/>
                  </a:schemeClr>
                </a:solidFill>
              </a:rPr>
              <a:t>Now we are getting this 404 error instead of the Django error.</a:t>
            </a:r>
          </a:p>
        </p:txBody>
      </p:sp>
      <p:pic>
        <p:nvPicPr>
          <p:cNvPr id="3" name="Imagen 2">
            <a:extLst>
              <a:ext uri="{FF2B5EF4-FFF2-40B4-BE49-F238E27FC236}">
                <a16:creationId xmlns:a16="http://schemas.microsoft.com/office/drawing/2014/main" id="{F7CD7C79-292D-4953-96EE-E8F931F73BD4}"/>
              </a:ext>
            </a:extLst>
          </p:cNvPr>
          <p:cNvPicPr>
            <a:picLocks noChangeAspect="1"/>
          </p:cNvPicPr>
          <p:nvPr/>
        </p:nvPicPr>
        <p:blipFill>
          <a:blip r:embed="rId2"/>
          <a:stretch>
            <a:fillRect/>
          </a:stretch>
        </p:blipFill>
        <p:spPr>
          <a:xfrm>
            <a:off x="633999" y="2234009"/>
            <a:ext cx="6912217" cy="1866299"/>
          </a:xfrm>
          <a:prstGeom prst="rect">
            <a:avLst/>
          </a:prstGeom>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928420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DE8F7F9-831F-4450-B2DE-8BBD8223BCF2}"/>
              </a:ext>
            </a:extLst>
          </p:cNvPr>
          <p:cNvSpPr/>
          <p:nvPr/>
        </p:nvSpPr>
        <p:spPr>
          <a:xfrm>
            <a:off x="1436016" y="620060"/>
            <a:ext cx="9065444" cy="3046988"/>
          </a:xfrm>
          <a:prstGeom prst="rect">
            <a:avLst/>
          </a:prstGeom>
        </p:spPr>
        <p:txBody>
          <a:bodyPr wrap="square">
            <a:spAutoFit/>
          </a:bodyPr>
          <a:lstStyle/>
          <a:p>
            <a:r>
              <a:rPr lang="es-MX" sz="3200" dirty="0" err="1"/>
              <a:t>Now</a:t>
            </a:r>
            <a:r>
              <a:rPr lang="es-MX" sz="3200" dirty="0"/>
              <a:t> that </a:t>
            </a:r>
            <a:r>
              <a:rPr lang="es-MX" sz="3200" dirty="0" err="1"/>
              <a:t>we</a:t>
            </a:r>
            <a:r>
              <a:rPr lang="es-MX" sz="3200" dirty="0"/>
              <a:t> have the </a:t>
            </a:r>
            <a:r>
              <a:rPr lang="es-MX" sz="3200" dirty="0" err="1"/>
              <a:t>category</a:t>
            </a:r>
            <a:r>
              <a:rPr lang="es-MX" sz="3200" dirty="0"/>
              <a:t> and the </a:t>
            </a:r>
            <a:r>
              <a:rPr lang="es-MX" sz="3200" dirty="0" err="1"/>
              <a:t>exception</a:t>
            </a:r>
            <a:r>
              <a:rPr lang="es-MX" sz="3200" dirty="0"/>
              <a:t> of the possible </a:t>
            </a:r>
            <a:r>
              <a:rPr lang="es-MX" sz="3200" dirty="0" err="1"/>
              <a:t>undefined</a:t>
            </a:r>
            <a:r>
              <a:rPr lang="es-MX" sz="3200" dirty="0"/>
              <a:t> id </a:t>
            </a:r>
            <a:r>
              <a:rPr lang="es-MX" sz="3200" dirty="0" err="1"/>
              <a:t>object</a:t>
            </a:r>
            <a:r>
              <a:rPr lang="es-MX" sz="3200" dirty="0"/>
              <a:t>… </a:t>
            </a:r>
            <a:r>
              <a:rPr lang="es-MX" sz="3200" dirty="0" err="1"/>
              <a:t>we</a:t>
            </a:r>
            <a:r>
              <a:rPr lang="es-MX" sz="3200" dirty="0"/>
              <a:t> Will </a:t>
            </a:r>
            <a:r>
              <a:rPr lang="es-MX" sz="3200" dirty="0" err="1"/>
              <a:t>proceed</a:t>
            </a:r>
            <a:r>
              <a:rPr lang="es-MX" sz="3200" dirty="0"/>
              <a:t> to look for the </a:t>
            </a:r>
            <a:r>
              <a:rPr lang="es-MX" sz="3200" dirty="0" err="1"/>
              <a:t>entries</a:t>
            </a:r>
            <a:r>
              <a:rPr lang="es-MX" sz="3200" dirty="0"/>
              <a:t> to </a:t>
            </a:r>
            <a:r>
              <a:rPr lang="es-MX" sz="3200" dirty="0" err="1"/>
              <a:t>send</a:t>
            </a:r>
            <a:r>
              <a:rPr lang="es-MX" sz="3200" dirty="0"/>
              <a:t> </a:t>
            </a:r>
            <a:r>
              <a:rPr lang="es-MX" sz="3200" dirty="0" err="1"/>
              <a:t>them</a:t>
            </a:r>
            <a:r>
              <a:rPr lang="es-MX" sz="3200" dirty="0"/>
              <a:t> to the </a:t>
            </a:r>
            <a:r>
              <a:rPr lang="es-MX" sz="3200" dirty="0" err="1"/>
              <a:t>template</a:t>
            </a:r>
            <a:r>
              <a:rPr lang="es-MX" sz="3200" dirty="0"/>
              <a:t>.</a:t>
            </a:r>
          </a:p>
          <a:p>
            <a:endParaRPr lang="es-MX" sz="3200" dirty="0"/>
          </a:p>
          <a:p>
            <a:r>
              <a:rPr lang="es-MX" sz="3200" b="1" u="sng" dirty="0"/>
              <a:t>One </a:t>
            </a:r>
            <a:r>
              <a:rPr lang="es-MX" sz="3200" b="1" u="sng" dirty="0" err="1"/>
              <a:t>way</a:t>
            </a:r>
            <a:r>
              <a:rPr lang="es-MX" sz="3200" b="1" u="sng" dirty="0"/>
              <a:t> </a:t>
            </a:r>
            <a:r>
              <a:rPr lang="es-MX" sz="3200" dirty="0"/>
              <a:t>to do </a:t>
            </a:r>
            <a:r>
              <a:rPr lang="es-MX" sz="3200" dirty="0" err="1"/>
              <a:t>this</a:t>
            </a:r>
            <a:r>
              <a:rPr lang="es-MX" sz="3200" dirty="0"/>
              <a:t> is </a:t>
            </a:r>
            <a:r>
              <a:rPr lang="es-MX" sz="3200" dirty="0" err="1"/>
              <a:t>creating</a:t>
            </a:r>
            <a:r>
              <a:rPr lang="es-MX" sz="3200" dirty="0"/>
              <a:t> </a:t>
            </a:r>
            <a:r>
              <a:rPr lang="es-MX" sz="3200" dirty="0" err="1"/>
              <a:t>another</a:t>
            </a:r>
            <a:r>
              <a:rPr lang="es-MX" sz="3200" dirty="0"/>
              <a:t> </a:t>
            </a:r>
            <a:r>
              <a:rPr lang="es-MX" sz="3200" dirty="0" err="1"/>
              <a:t>query</a:t>
            </a:r>
            <a:r>
              <a:rPr lang="es-MX" sz="3200" dirty="0"/>
              <a:t> </a:t>
            </a:r>
            <a:r>
              <a:rPr lang="es-MX" sz="3200" dirty="0" err="1"/>
              <a:t>like</a:t>
            </a:r>
            <a:r>
              <a:rPr lang="es-MX" sz="3200" dirty="0"/>
              <a:t> </a:t>
            </a:r>
            <a:r>
              <a:rPr lang="es-MX" sz="3200" dirty="0" err="1"/>
              <a:t>this</a:t>
            </a:r>
            <a:r>
              <a:rPr lang="es-MX" sz="3200" dirty="0"/>
              <a:t>:</a:t>
            </a:r>
          </a:p>
          <a:p>
            <a:endParaRPr lang="es-MX" sz="3200" dirty="0"/>
          </a:p>
        </p:txBody>
      </p:sp>
      <p:pic>
        <p:nvPicPr>
          <p:cNvPr id="3" name="Imagen 2">
            <a:extLst>
              <a:ext uri="{FF2B5EF4-FFF2-40B4-BE49-F238E27FC236}">
                <a16:creationId xmlns:a16="http://schemas.microsoft.com/office/drawing/2014/main" id="{89F1BAA4-7842-4185-A8AE-83E6B2978C70}"/>
              </a:ext>
            </a:extLst>
          </p:cNvPr>
          <p:cNvPicPr>
            <a:picLocks noChangeAspect="1"/>
          </p:cNvPicPr>
          <p:nvPr/>
        </p:nvPicPr>
        <p:blipFill>
          <a:blip r:embed="rId2"/>
          <a:stretch>
            <a:fillRect/>
          </a:stretch>
        </p:blipFill>
        <p:spPr>
          <a:xfrm>
            <a:off x="322623" y="3429000"/>
            <a:ext cx="11332553" cy="1406951"/>
          </a:xfrm>
          <a:prstGeom prst="rect">
            <a:avLst/>
          </a:prstGeom>
        </p:spPr>
      </p:pic>
      <p:sp>
        <p:nvSpPr>
          <p:cNvPr id="4" name="Rectángulo 3">
            <a:extLst>
              <a:ext uri="{FF2B5EF4-FFF2-40B4-BE49-F238E27FC236}">
                <a16:creationId xmlns:a16="http://schemas.microsoft.com/office/drawing/2014/main" id="{76851142-06AF-468D-8A5C-85B2FE91C7DB}"/>
              </a:ext>
            </a:extLst>
          </p:cNvPr>
          <p:cNvSpPr/>
          <p:nvPr/>
        </p:nvSpPr>
        <p:spPr>
          <a:xfrm>
            <a:off x="835276" y="4062953"/>
            <a:ext cx="6168839" cy="3387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ectángulo 4">
            <a:extLst>
              <a:ext uri="{FF2B5EF4-FFF2-40B4-BE49-F238E27FC236}">
                <a16:creationId xmlns:a16="http://schemas.microsoft.com/office/drawing/2014/main" id="{ED2BBD34-B3A5-4BA7-B9FA-A4915D971BBC}"/>
              </a:ext>
            </a:extLst>
          </p:cNvPr>
          <p:cNvSpPr/>
          <p:nvPr/>
        </p:nvSpPr>
        <p:spPr>
          <a:xfrm>
            <a:off x="9455085" y="4384418"/>
            <a:ext cx="1979628" cy="3387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2E9FBCFE-721A-4857-9704-A9F5F6444410}"/>
              </a:ext>
            </a:extLst>
          </p:cNvPr>
          <p:cNvSpPr/>
          <p:nvPr/>
        </p:nvSpPr>
        <p:spPr>
          <a:xfrm>
            <a:off x="835276" y="3714800"/>
            <a:ext cx="1153780" cy="33874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05EC6FE7-F36B-464F-B21D-FA2998CEC6F5}"/>
              </a:ext>
            </a:extLst>
          </p:cNvPr>
          <p:cNvSpPr/>
          <p:nvPr/>
        </p:nvSpPr>
        <p:spPr>
          <a:xfrm>
            <a:off x="5776493" y="4084336"/>
            <a:ext cx="1153780" cy="33874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a:extLst>
              <a:ext uri="{FF2B5EF4-FFF2-40B4-BE49-F238E27FC236}">
                <a16:creationId xmlns:a16="http://schemas.microsoft.com/office/drawing/2014/main" id="{EC9881EC-BE29-4641-BAA6-9FB5C94A8D55}"/>
              </a:ext>
            </a:extLst>
          </p:cNvPr>
          <p:cNvSpPr/>
          <p:nvPr/>
        </p:nvSpPr>
        <p:spPr>
          <a:xfrm>
            <a:off x="3157463" y="4906328"/>
            <a:ext cx="5622549" cy="954107"/>
          </a:xfrm>
          <a:prstGeom prst="rect">
            <a:avLst/>
          </a:prstGeom>
        </p:spPr>
        <p:txBody>
          <a:bodyPr wrap="square">
            <a:spAutoFit/>
          </a:bodyPr>
          <a:lstStyle/>
          <a:p>
            <a:pPr algn="ctr"/>
            <a:r>
              <a:rPr lang="es-MX" sz="2800" dirty="0" err="1"/>
              <a:t>But</a:t>
            </a:r>
            <a:r>
              <a:rPr lang="es-MX" sz="2800" dirty="0"/>
              <a:t> </a:t>
            </a:r>
            <a:r>
              <a:rPr lang="es-MX" sz="2800" dirty="0" err="1"/>
              <a:t>this</a:t>
            </a:r>
            <a:r>
              <a:rPr lang="es-MX" sz="2800" dirty="0"/>
              <a:t> is a </a:t>
            </a:r>
            <a:r>
              <a:rPr lang="es-MX" sz="2800" dirty="0" err="1"/>
              <a:t>rudimentary</a:t>
            </a:r>
            <a:r>
              <a:rPr lang="es-MX" sz="2800" dirty="0"/>
              <a:t> </a:t>
            </a:r>
            <a:r>
              <a:rPr lang="es-MX" sz="2800" dirty="0" err="1"/>
              <a:t>way</a:t>
            </a:r>
            <a:r>
              <a:rPr lang="es-MX" sz="2800" dirty="0"/>
              <a:t> of </a:t>
            </a:r>
            <a:r>
              <a:rPr lang="es-MX" sz="2800" dirty="0" err="1"/>
              <a:t>doing</a:t>
            </a:r>
            <a:r>
              <a:rPr lang="es-MX" sz="2800" dirty="0"/>
              <a:t> </a:t>
            </a:r>
            <a:r>
              <a:rPr lang="es-MX" sz="2800" dirty="0" err="1"/>
              <a:t>it</a:t>
            </a:r>
            <a:r>
              <a:rPr lang="es-MX" sz="2800" dirty="0"/>
              <a:t>…</a:t>
            </a:r>
          </a:p>
        </p:txBody>
      </p:sp>
    </p:spTree>
    <p:extLst>
      <p:ext uri="{BB962C8B-B14F-4D97-AF65-F5344CB8AC3E}">
        <p14:creationId xmlns:p14="http://schemas.microsoft.com/office/powerpoint/2010/main" val="4263107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6BB982B-6DBC-4607-8477-DE0BFBE651DC}"/>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3600" dirty="0">
                <a:solidFill>
                  <a:schemeClr val="tx1">
                    <a:lumMod val="85000"/>
                    <a:lumOff val="15000"/>
                  </a:schemeClr>
                </a:solidFill>
              </a:rPr>
              <a:t>Django offer us a better way to do this thanks to the capacity that have the relations in order to do reverse queries.</a:t>
            </a:r>
          </a:p>
        </p:txBody>
      </p:sp>
      <p:pic>
        <p:nvPicPr>
          <p:cNvPr id="3" name="Imagen 2" descr="Captura de pantalla de un celular&#10;&#10;Descripción generada automáticamente">
            <a:extLst>
              <a:ext uri="{FF2B5EF4-FFF2-40B4-BE49-F238E27FC236}">
                <a16:creationId xmlns:a16="http://schemas.microsoft.com/office/drawing/2014/main" id="{6800AB4D-8AA6-4190-9BFF-E52E18CC3727}"/>
              </a:ext>
            </a:extLst>
          </p:cNvPr>
          <p:cNvPicPr>
            <a:picLocks noChangeAspect="1"/>
          </p:cNvPicPr>
          <p:nvPr/>
        </p:nvPicPr>
        <p:blipFill>
          <a:blip r:embed="rId2"/>
          <a:stretch>
            <a:fillRect/>
          </a:stretch>
        </p:blipFill>
        <p:spPr>
          <a:xfrm>
            <a:off x="633999" y="1620551"/>
            <a:ext cx="6912217" cy="3093216"/>
          </a:xfrm>
          <a:prstGeom prst="rect">
            <a:avLst/>
          </a:prstGeom>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ángulo 3">
            <a:extLst>
              <a:ext uri="{FF2B5EF4-FFF2-40B4-BE49-F238E27FC236}">
                <a16:creationId xmlns:a16="http://schemas.microsoft.com/office/drawing/2014/main" id="{A9BCC75D-D6F4-48A7-B088-6F064430DD61}"/>
              </a:ext>
            </a:extLst>
          </p:cNvPr>
          <p:cNvSpPr/>
          <p:nvPr/>
        </p:nvSpPr>
        <p:spPr>
          <a:xfrm>
            <a:off x="2437850" y="880853"/>
            <a:ext cx="2844048" cy="369332"/>
          </a:xfrm>
          <a:prstGeom prst="rect">
            <a:avLst/>
          </a:prstGeom>
        </p:spPr>
        <p:txBody>
          <a:bodyPr wrap="none">
            <a:spAutoFit/>
          </a:bodyPr>
          <a:lstStyle/>
          <a:p>
            <a:r>
              <a:rPr lang="es-MX" b="1" i="1" dirty="0" err="1">
                <a:solidFill>
                  <a:srgbClr val="002060"/>
                </a:solidFill>
                <a:latin typeface="Consolas" panose="020B0609020204030204" pitchFamily="49" charset="0"/>
              </a:rPr>
              <a:t>category.post_set.all</a:t>
            </a:r>
            <a:endParaRPr lang="es-MX" b="1" i="1" dirty="0">
              <a:solidFill>
                <a:srgbClr val="002060"/>
              </a:solidFill>
              <a:effectLst/>
              <a:latin typeface="Consolas" panose="020B0609020204030204" pitchFamily="49" charset="0"/>
            </a:endParaRPr>
          </a:p>
        </p:txBody>
      </p:sp>
    </p:spTree>
    <p:extLst>
      <p:ext uri="{BB962C8B-B14F-4D97-AF65-F5344CB8AC3E}">
        <p14:creationId xmlns:p14="http://schemas.microsoft.com/office/powerpoint/2010/main" val="1372636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FBA2122-1F61-4D31-A295-E822CE0B12EA}"/>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3200" dirty="0">
                <a:solidFill>
                  <a:schemeClr val="tx1">
                    <a:lumMod val="85000"/>
                    <a:lumOff val="15000"/>
                  </a:schemeClr>
                </a:solidFill>
              </a:rPr>
              <a:t>This works! Well, the relations doesn’t exist in just one direction, but they exists in two directions.</a:t>
            </a:r>
          </a:p>
        </p:txBody>
      </p:sp>
      <p:pic>
        <p:nvPicPr>
          <p:cNvPr id="3" name="Imagen 2">
            <a:extLst>
              <a:ext uri="{FF2B5EF4-FFF2-40B4-BE49-F238E27FC236}">
                <a16:creationId xmlns:a16="http://schemas.microsoft.com/office/drawing/2014/main" id="{EC04617C-9AE6-4D48-B208-DD2CF1CF1AE9}"/>
              </a:ext>
            </a:extLst>
          </p:cNvPr>
          <p:cNvPicPr>
            <a:picLocks noChangeAspect="1"/>
          </p:cNvPicPr>
          <p:nvPr/>
        </p:nvPicPr>
        <p:blipFill>
          <a:blip r:embed="rId2"/>
          <a:stretch>
            <a:fillRect/>
          </a:stretch>
        </p:blipFill>
        <p:spPr>
          <a:xfrm>
            <a:off x="633999" y="886127"/>
            <a:ext cx="6912217" cy="4562063"/>
          </a:xfrm>
          <a:prstGeom prst="rect">
            <a:avLst/>
          </a:prstGeom>
        </p:spPr>
      </p:pic>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5244655"/>
      </p:ext>
    </p:extLst>
  </p:cSld>
  <p:clrMapOvr>
    <a:masterClrMapping/>
  </p:clrMapOvr>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8F1F2540E9DC47898E7A41814C1AEB" ma:contentTypeVersion="2" ma:contentTypeDescription="Create a new document." ma:contentTypeScope="" ma:versionID="c42e5c8adc387836af01e41410122330">
  <xsd:schema xmlns:xsd="http://www.w3.org/2001/XMLSchema" xmlns:xs="http://www.w3.org/2001/XMLSchema" xmlns:p="http://schemas.microsoft.com/office/2006/metadata/properties" xmlns:ns3="4ee61037-09bb-4ffd-a950-08278d655f17" targetNamespace="http://schemas.microsoft.com/office/2006/metadata/properties" ma:root="true" ma:fieldsID="40e796dab68c80fa8d8da4965c28ad94" ns3:_="">
    <xsd:import namespace="4ee61037-09bb-4ffd-a950-08278d655f17"/>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e61037-09bb-4ffd-a950-08278d655f1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6BDFD8-1AD2-4234-88D3-6F09525EAE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e61037-09bb-4ffd-a950-08278d655f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8D88A16-D4E2-41FF-AD23-D1082E3DCB8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DAF1E84-F11D-421A-BE89-3ACB40420C3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TotalTime>
  <Words>4028</Words>
  <Application>Microsoft Office PowerPoint</Application>
  <PresentationFormat>Widescreen</PresentationFormat>
  <Paragraphs>301</Paragraphs>
  <Slides>145</Slides>
  <Notes>0</Notes>
  <HiddenSlides>0</HiddenSlides>
  <MMClips>0</MMClips>
  <ScaleCrop>false</ScaleCrop>
  <HeadingPairs>
    <vt:vector size="4" baseType="variant">
      <vt:variant>
        <vt:lpstr>Theme</vt:lpstr>
      </vt:variant>
      <vt:variant>
        <vt:i4>1</vt:i4>
      </vt:variant>
      <vt:variant>
        <vt:lpstr>Slide Titles</vt:lpstr>
      </vt:variant>
      <vt:variant>
        <vt:i4>145</vt:i4>
      </vt:variant>
    </vt:vector>
  </HeadingPairs>
  <TitlesOfParts>
    <vt:vector size="146" baseType="lpstr">
      <vt:lpstr>Retrospección</vt:lpstr>
      <vt:lpstr>DJANGO PERSONAL WEBSITE PROJECT</vt:lpstr>
      <vt:lpstr>INITIAL PROJECT CONFIGURATIONS AND SOME THEORY</vt:lpstr>
      <vt:lpstr>CREATE NEW ENVIROMENT</vt:lpstr>
      <vt:lpstr>INSTALL DJANGO INSIDE THE ENVIROMENT</vt:lpstr>
      <vt:lpstr>CREATE PROJECT</vt:lpstr>
      <vt:lpstr>INSTALL PYLINT (SIRVE PARA LA SINTAXIS QUE NOS MUESTRA EL EDITOR, SIEMPRE INSTALARLA CUANDO HACEMOS NUEVOS ENTORNOS VIRTUALES)</vt:lpstr>
      <vt:lpstr>DJANGO FILES.</vt:lpstr>
      <vt:lpstr>DJANGO FILES.</vt:lpstr>
      <vt:lpstr>DJANGO FILES.</vt:lpstr>
      <vt:lpstr>RUN TEST SERVER</vt:lpstr>
      <vt:lpstr>PRODUCTION MODE OR TESTING</vt:lpstr>
      <vt:lpstr>DJANGO IS INTERNATIONAL, SO YOU CAN CHANGE THE DEFAULT LANGUAGE</vt:lpstr>
      <vt:lpstr>CREATE DATA BASE SO DJANGO CAN MANAGE SOME CONFIGURATIONS OF THE ADMIN (USER SESSIONS, USERS, GROUPS)</vt:lpstr>
      <vt:lpstr>SYNCHRONIZE DATA BASE SO IT CAN BE USED.</vt:lpstr>
      <vt:lpstr>APPS</vt:lpstr>
      <vt:lpstr>What are they?</vt:lpstr>
      <vt:lpstr>APP CORE</vt:lpstr>
      <vt:lpstr>CREATE AN APP</vt:lpstr>
      <vt:lpstr>ACTIVATE THE APP IN SETTING.PY</vt:lpstr>
      <vt:lpstr>WHAT I GET WHEN I CREATE AN APP?</vt:lpstr>
      <vt:lpstr>CREATE A VIEW TO PROCESS THE REQUEST TO THE ROOT OF OUR WEBSITE.</vt:lpstr>
      <vt:lpstr>REDIRECTING</vt:lpstr>
      <vt:lpstr>SENDING SOME HTML SIMPLE CODE</vt:lpstr>
      <vt:lpstr>IMPORT CORE VIEWS IN URLS GLOBAL SCRIPT</vt:lpstr>
      <vt:lpstr>EXTENDING APP CORE</vt:lpstr>
      <vt:lpstr>PowerPoint Presentation</vt:lpstr>
      <vt:lpstr>INTRODUCTION TO TEMPLATES</vt:lpstr>
      <vt:lpstr>CREATE A FOLDER CALLED TEMPLATES WITH ANOTHER FOLDER  INSIDE WITH THE NAME OF THE APP IN USE </vt:lpstr>
      <vt:lpstr>HERE WE CAN CREATE OUR TEMPLATES, BUT REMEMBER DO NOT REPEAT, THAT IS WHY WE HAVE A BASE FILE.</vt:lpstr>
      <vt:lpstr>TEMPLATE TAG BLOCK &amp; EXTENDS</vt:lpstr>
      <vt:lpstr>WITH TEMPLATE TAGS WE CAN ADD BLOCKS OF DYNAMIC CONTENT FROM DIFFERENT TEMPLATES. HERE WE CREATE OUR TEMPLATE TAG CONTENT…</vt:lpstr>
      <vt:lpstr>IF WE WANT TO USE IT IN “HOME.HTML” WE EXTEND THE TEMPLATE WHERE WE HAVE THE TEMPLATE TAGS AND THEN THE TEMPLATE TAG. IN THIS CASE: CONTENT.</vt:lpstr>
      <vt:lpstr>TEMPLATE TAG URL</vt:lpstr>
      <vt:lpstr>WITH THE TEMPLATE TAG URL WE CAN HAVE DYNAMIC URLS THAT ALLOW US TO MAKE CHANGES JUST ONE TIME (IN THE URLS.PY) AND WE DON’T HAVE TO DO ANYTHING IN THE BASE.HTML FILE. IT WILL AUTOMATICALLY KNOW WICH URL TO TAKE.</vt:lpstr>
      <vt:lpstr>DOCUMENTATION OF TEMPLATE TAGS, LOOPS, FILTERS, VARIABLES, ETC.</vt:lpstr>
      <vt:lpstr>DOCUMENTATION OF BUILT-IN TEMPLATE TAGS AND FILTERS</vt:lpstr>
      <vt:lpstr>STATIC RESOURCES</vt:lpstr>
      <vt:lpstr>Create a folder called static followed by a subdirectory called exactly like the name of the app you are.  Then upload your files in this directory</vt:lpstr>
      <vt:lpstr>Then you must add a template tag called {% load static %} before all the css links and js files.</vt:lpstr>
      <vt:lpstr>After that you have to redirect all your static content with the template tag {% static ‘(your_file)’ %}</vt:lpstr>
      <vt:lpstr>Before using a static file, we had to uploaded it with the template in the memory.  And we did that with the Load Static command {% load static %}</vt:lpstr>
      <vt:lpstr>Our template tags so far are looking like this in every template (home, contact, portfolio and about).</vt:lpstr>
      <vt:lpstr>We use request.path to know in which page we are. And in this case we are using it to add a hr tag if we are not in the home page.</vt:lpstr>
      <vt:lpstr>APP PORTFOLIO</vt:lpstr>
      <vt:lpstr>PowerPoint Presentation</vt:lpstr>
      <vt:lpstr>PowerPoint Presentation</vt:lpstr>
      <vt:lpstr>PowerPoint Presentation</vt:lpstr>
      <vt:lpstr>Create a model Project that inheritance from models.Model. auto_now_add  automatically adds current date and time just when the instance is created for the first time. auto_now  change the field with the current date and time every time the instance is modified.</vt:lpstr>
      <vt:lpstr>ADMIN PANEL</vt:lpstr>
      <vt:lpstr>PowerPoint Presentation</vt:lpstr>
      <vt:lpstr>And now we can access to the admin panel, but we don’t see our model. For that we need to register our model in the admin.py file</vt:lpstr>
      <vt:lpstr>We must import our model and register it with the line:  admin.site.register(model_name)</vt:lpstr>
      <vt:lpstr>And now we have it</vt:lpstr>
      <vt:lpstr>CUSTOM ADMIN PANEL (1)</vt:lpstr>
      <vt:lpstr>PowerPoint Presentation</vt:lpstr>
      <vt:lpstr>PowerPoint Presentation</vt:lpstr>
      <vt:lpstr>By default we see (in our app.py file) that there is a class with the name “portfolio” (which is the name of the app we are)…</vt:lpstr>
      <vt:lpstr>We cannot change this just like that, we must add an extended field called verbose_name that allows us to define a public name to our app.  And once we’ve done that, we must say to Django to use this app configuration</vt:lpstr>
      <vt:lpstr>And once we’ve done that, we must say to Django to use this app configuration in the settings.py file like is shown in the images.  We access to the app folder from our portfolio app and finally we access to the class with the configuration we just made.</vt:lpstr>
      <vt:lpstr>So instead of use the last name ‘Portfolio’, Django will use the verbose_name field with the name ‘Portafolio’</vt:lpstr>
      <vt:lpstr>This is how our model of the Project looks like.  We have a subclass Meta where we define the verbose name in singular and plural. Also the ordering that we want to display the registers (in this case is inverse and ordered by the ‘created’ field).  The method __str__ is to show the title instead of “Project object (#)”</vt:lpstr>
      <vt:lpstr>Generate an extended configuration for the media files</vt:lpstr>
      <vt:lpstr>PowerPoint Presentation</vt:lpstr>
      <vt:lpstr>PowerPoint Presentation</vt:lpstr>
      <vt:lpstr>PowerPoint Presentation</vt:lpstr>
      <vt:lpstr>PowerPoint Presentation</vt:lpstr>
      <vt:lpstr>Modelo Vista Template (MVT)</vt:lpstr>
      <vt:lpstr>PowerPoint Presentation</vt:lpstr>
      <vt:lpstr>Move template and views of portfolio from the app core to the app portfolio.</vt:lpstr>
      <vt:lpstr>Import from two different apps “the same file” (just the name is equal) in the urls.py file from the folder root.</vt:lpstr>
      <vt:lpstr>Now, we want to get all the projects we have done with our model Project. </vt:lpstr>
      <vt:lpstr>INSTALL PYLINT-DJANGO</vt:lpstr>
      <vt:lpstr>And so you can activate it you must do next:</vt:lpstr>
      <vt:lpstr>DJANGO BUSSINESS WEBSITE PROJECT</vt:lpstr>
      <vt:lpstr>ORGANIZED URLS</vt:lpstr>
      <vt:lpstr>How to activate the current page we are</vt:lpstr>
      <vt:lpstr>“reversed” in the for loop order all the services (objects) in reverse.</vt:lpstr>
      <vt:lpstr>Relationships</vt:lpstr>
      <vt:lpstr>PowerPoint Presentation</vt:lpstr>
      <vt:lpstr>Create the new models: Category and Post for the app blog.  ForeignKeyField: first we add the model created user. This will show us all the categories that we create. And second we add on_delete=models.CASCADE to erase all the content related with this user.  ManyToManyField: first we add the model created Category. This will show us all the categories that we create. </vt:lpstr>
      <vt:lpstr>Do not forget to register the model in the admin.py file.  And make the created and updated fields as read only for both models.</vt:lpstr>
      <vt:lpstr>PowerPoint Presentation</vt:lpstr>
      <vt:lpstr>PowerPoint Presentation</vt:lpstr>
      <vt:lpstr>PowerPoint Presentation</vt:lpstr>
      <vt:lpstr>CUSTOM ADMIN PANEL (2)</vt:lpstr>
      <vt:lpstr>PowerPoint Presentation</vt:lpstr>
      <vt:lpstr>PowerPoint Presentation</vt:lpstr>
      <vt:lpstr>Creating the views of the blog</vt:lpstr>
      <vt:lpstr>Part 1</vt:lpstr>
      <vt:lpstr>post.published|date:"SHORT_DATE_FORMAT“  {{post.content|linebreaks}}  {% for category in post.categories.all %}     {{category.name}}     {% if not forloop.last %},{% endif %} {% endfor %}  </vt:lpstr>
      <vt:lpstr>Part 2</vt:lpstr>
      <vt:lpstr>What is inside the slashes “/&lt;&gt;/” Django will treat it like a dynamic field (as a parameter) and pass it to the view.py to receive it in the category function.</vt:lpstr>
      <vt:lpstr>If we test our paths with the id 1, the website works and does not show nothing because we haven’t render anything… </vt:lpstr>
      <vt:lpstr>BUT, if we go to one id that doesn’t exist, the website crashes (classic error 404)</vt:lpstr>
      <vt:lpstr>In order to fix that error we must import get_object_or_404 from django.shortcuts and replace “Category.objects.get()” with this new import.</vt:lpstr>
      <vt:lpstr>Now we are getting this 404 error instead of the Django error.</vt:lpstr>
      <vt:lpstr>PowerPoint Presentation</vt:lpstr>
      <vt:lpstr>Django offer us a better way to do this thanks to the capacity that have the relations in order to do reverse queries.</vt:lpstr>
      <vt:lpstr>This works! Well, the relations doesn’t exist in just one direction, but they exists in two directions.</vt:lpstr>
      <vt:lpstr>PowerPoint Presentation</vt:lpstr>
      <vt:lpstr>PowerPoint Presentation</vt:lpstr>
      <vt:lpstr>And this works!</vt:lpstr>
      <vt:lpstr>PowerPoint Presentation</vt:lpstr>
      <vt:lpstr>Everything works but, in our menu, the blog section isn’t active, so in order to fix this we modify our template base.html</vt:lpstr>
      <vt:lpstr>CONTEXT PREPROCESSORS</vt:lpstr>
      <vt:lpstr>We create a new file called preprocessors in the app we want to share content to others. Now, we create a function wich return (as a directory) the links we have in our models.py file.</vt:lpstr>
      <vt:lpstr>In our global settings file we add our preprocessor to the list options.</vt:lpstr>
      <vt:lpstr>And now we can use the content we add in the preprocessor file.</vt:lpstr>
      <vt:lpstr>CUSTOM TEMPLATE TAGS</vt:lpstr>
      <vt:lpstr>Create a new folder and make it a python package with a file named pages_extras.py.  Now decorate your new template tag (function) that in this case returns all the objects from the model Page.</vt:lpstr>
      <vt:lpstr>Add parameters to the path: an integer which is the id of the page and a slug parameter which is the name of the page but with the text transformed.</vt:lpstr>
      <vt:lpstr>Create a view (function) that receives the request, the page id and the page slug.  Now we get the element we want by its id (with precaution using get_object_ot_404) and send it to the render within an array.</vt:lpstr>
      <vt:lpstr>1.- Load the TT.  2.- Call the TT (we can save the value in a new variable using as &lt;newVariable&gt;).  3.- Print all the content of the list in a foorloop.</vt:lpstr>
      <vt:lpstr>ORDERING AND DIRECT EDIT OF PAGES</vt:lpstr>
      <vt:lpstr>We create a new field in our model called order and we add it to the ordering list.</vt:lpstr>
      <vt:lpstr>We’ll make use of one of the default preprocessors Django set by default. This is about the user authentication.</vt:lpstr>
      <vt:lpstr>What we want is to redirect the user to edit the current page. So we first check if the user is authenticated and if it is then the edit link will appear. But the url must be like this: ‘admin:App_Model_Action’ Model.id  In this case: ‘admin:pages_page_change’ page.id  This last one is a parameter</vt:lpstr>
      <vt:lpstr>CUSTOM ADMIN PANEL (3)</vt:lpstr>
      <vt:lpstr>Install ckeditor</vt:lpstr>
      <vt:lpstr>Now, in our models we import and substitute RichTextField (from ckeditor.fields) in the fields where we want to use the text editor.  In this case will be only in the content field.</vt:lpstr>
      <vt:lpstr>Now it looks like this.</vt:lpstr>
      <vt:lpstr>We can custom our ckeditor configurations as we need them.  Check out the documentation.</vt:lpstr>
      <vt:lpstr>But we will leave it this way.</vt:lpstr>
      <vt:lpstr>For now the result looks like this, but no worrie, we just need to tell django that is a safe text</vt:lpstr>
      <vt:lpstr>We change linebreaks to safe and it’s done.</vt:lpstr>
      <vt:lpstr>FORMS</vt:lpstr>
      <vt:lpstr>Create a new file called forms and then create our form that inherit from forms.Form</vt:lpstr>
      <vt:lpstr>PowerPoint Presentation</vt:lpstr>
      <vt:lpstr>CSRF: Cross Site Request Forgery</vt:lpstr>
      <vt:lpstr>1. Check if there is a ‘ok’ in the url so we can know we are in the redirected method and show a message to the user.  2. Add the CSRF token (security).  3. Show our form automatically made it by Django, but we display it in a table format. </vt:lpstr>
      <vt:lpstr>SENDING TEST EMAIL</vt:lpstr>
      <vt:lpstr>PowerPoint Presentation</vt:lpstr>
      <vt:lpstr>DJANGO WEB PLAYGROUND PROJECT</vt:lpstr>
      <vt:lpstr>Classy Class-Based Views.</vt:lpstr>
      <vt:lpstr>CBV (Class Based Views) and TemplateView</vt:lpstr>
      <vt:lpstr>How to add the CBV in the urls with the as_view() method.</vt:lpstr>
      <vt:lpstr>Using CBV we saved a lot of  lines of code. The new code using classes is total equivalent to the first one.</vt:lpstr>
      <vt:lpstr>And if we would like access to the object’s values we can use ‘object’ or the name of the model. In this case the model is called ‘page’</vt:lpstr>
      <vt:lpstr>We use CreateView to create our CBV. We order the fields as we want (remember this fields are from the model Page)  We use success_url and reverse_lazy to redirect to a certain url.</vt:lpstr>
      <vt:lpstr>Instead of create a ‘pageCreate’ or that kind of names in  the last path… We convert the urls_patterns into a tuple with the name pages_patterns and as second parameter we put the name ‘pages’.</vt:lpstr>
      <vt:lpstr>In the urls.py global we remove ‘pages.urls’ and put ‘pages_patterns’ instead. Which is the tuple we created in the urls.py (page app).</vt:lpstr>
      <vt:lpstr>PowerPoint Presentation</vt:lpstr>
      <vt:lpstr>PowerPoint Presentation</vt:lpstr>
      <vt:lpstr>Un Mixin es una implementación de una o varias funcionalidades para una clase. Podemos crearla una vez y heredar su comportamiento donde queramos dándole prioridad a su implementación antes que a la otra clase. We can create it in an especific class, but if we want to use more times, we need to create a separeted class that inherent from object and </vt:lpstr>
      <vt:lpstr>And we mix the classes giving priority to de Mixin class we just created. By doing this, the classes will mix.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 PERSONAL WEBSITE PROJECT</dc:title>
  <dc:creator>Fernando López Ramírez</dc:creator>
  <cp:lastModifiedBy>Fernando López Ramírez</cp:lastModifiedBy>
  <cp:revision>2</cp:revision>
  <dcterms:created xsi:type="dcterms:W3CDTF">2020-08-14T03:28:09Z</dcterms:created>
  <dcterms:modified xsi:type="dcterms:W3CDTF">2021-01-11T04:22:40Z</dcterms:modified>
</cp:coreProperties>
</file>